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7" r:id="rId3"/>
    <p:sldId id="258" r:id="rId4"/>
    <p:sldId id="259" r:id="rId5"/>
    <p:sldId id="260" r:id="rId6"/>
    <p:sldId id="261" r:id="rId7"/>
    <p:sldId id="374" r:id="rId8"/>
    <p:sldId id="262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457" r:id="rId19"/>
    <p:sldId id="384" r:id="rId20"/>
    <p:sldId id="385" r:id="rId21"/>
    <p:sldId id="386" r:id="rId22"/>
    <p:sldId id="456" r:id="rId23"/>
    <p:sldId id="389" r:id="rId24"/>
    <p:sldId id="390" r:id="rId25"/>
    <p:sldId id="391" r:id="rId26"/>
    <p:sldId id="458" r:id="rId27"/>
    <p:sldId id="459" r:id="rId28"/>
    <p:sldId id="392" r:id="rId29"/>
    <p:sldId id="393" r:id="rId30"/>
    <p:sldId id="394" r:id="rId31"/>
    <p:sldId id="395" r:id="rId32"/>
    <p:sldId id="460" r:id="rId33"/>
    <p:sldId id="396" r:id="rId34"/>
    <p:sldId id="397" r:id="rId35"/>
    <p:sldId id="398" r:id="rId36"/>
    <p:sldId id="399" r:id="rId37"/>
    <p:sldId id="400" r:id="rId38"/>
    <p:sldId id="401" r:id="rId39"/>
    <p:sldId id="464" r:id="rId40"/>
    <p:sldId id="402" r:id="rId41"/>
    <p:sldId id="403" r:id="rId42"/>
    <p:sldId id="461" r:id="rId43"/>
    <p:sldId id="404" r:id="rId44"/>
    <p:sldId id="462" r:id="rId45"/>
    <p:sldId id="405" r:id="rId46"/>
    <p:sldId id="406" r:id="rId47"/>
    <p:sldId id="407" r:id="rId48"/>
    <p:sldId id="408" r:id="rId49"/>
    <p:sldId id="409" r:id="rId50"/>
    <p:sldId id="410" r:id="rId51"/>
    <p:sldId id="463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8" r:id="rId86"/>
    <p:sldId id="330" r:id="rId87"/>
    <p:sldId id="336" r:id="rId88"/>
    <p:sldId id="337" r:id="rId89"/>
    <p:sldId id="338" r:id="rId90"/>
    <p:sldId id="339" r:id="rId91"/>
  </p:sldIdLst>
  <p:sldSz cx="9144000" cy="6858000" type="screen4x3"/>
  <p:notesSz cx="6997700" cy="9283700"/>
  <p:custShowLst>
    <p:custShow name="Custom Show 1" id="0">
      <p:sldLst>
        <p:sld r:id="rId4"/>
        <p:sld r:id="rId7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45" autoAdjust="0"/>
  </p:normalViewPr>
  <p:slideViewPr>
    <p:cSldViewPr snapToGrid="0">
      <p:cViewPr varScale="1">
        <p:scale>
          <a:sx n="73" d="100"/>
          <a:sy n="73" d="100"/>
        </p:scale>
        <p:origin x="1738" y="67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2602A3-8582-7B7E-94A4-55A198A0E1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06C7B75-7984-04C7-61F8-CE609286E6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75D6C68C-207F-5191-1328-26A6D9229A0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13BB9AA7-3DE9-F7DC-DE75-08B5D349F69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A5CFB3F8-639B-42C3-B2E5-E6DC105F715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3D8ED8A-0924-0087-6B54-DD503E3E52C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F80F269-1103-4744-D962-335A13327DD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0FDE0A4-0FFE-24C1-486D-C74271046AB7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8CFCD6FB-70C7-D64C-D5AB-2878215B33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9A8F63E-8DBB-37D0-88DD-E2DDC51145D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Helvetic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D17E3320-CD65-8DD3-9D76-601C580E69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4CAACF02-0D3D-40AF-A6E0-70A8911634C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6A0783E-9512-627E-CC16-746C706C5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25C998-308F-4933-BB19-6ADDA2FFC378}" type="slidenum">
              <a:rPr lang="en-US" altLang="zh-CN" sz="1200"/>
              <a:pPr/>
              <a:t>1</a:t>
            </a:fld>
            <a:endParaRPr lang="en-US" altLang="zh-CN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7235452-F9A8-CD84-035F-C42AAD5E538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12A5C4B-8F1F-EA78-B04D-50E32AB45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7B3C7F7B-B88C-AA2E-852F-6DA3B6363F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911DCF-91DD-4823-BDC4-0BD408DDB0E0}" type="slidenum">
              <a:rPr lang="en-US" altLang="zh-CN" sz="1200"/>
              <a:pPr/>
              <a:t>10</a:t>
            </a:fld>
            <a:endParaRPr lang="en-US" altLang="zh-CN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681DF7FB-5162-7D11-D0EB-797AE047A5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DB63B9F-B91C-D6EF-2402-BDFBE44F6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11CE497B-2A37-5458-D2D8-746A48439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785682-9A80-4669-BBCA-8E853A13C031}" type="slidenum">
              <a:rPr lang="en-US" altLang="zh-CN" sz="1200"/>
              <a:pPr/>
              <a:t>11</a:t>
            </a:fld>
            <a:endParaRPr lang="en-US" altLang="zh-CN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A4E6E7B-3673-FCF2-199E-C72E7612B1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9165C3D-B9FF-4242-A416-85B1AA222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0E7CB19F-3FB0-EDB0-45CB-6F5D1D5FD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25F88B-B7E2-4A8A-82A8-1E3AC4F707E4}" type="slidenum">
              <a:rPr lang="en-US" altLang="zh-CN" sz="1200"/>
              <a:pPr/>
              <a:t>12</a:t>
            </a:fld>
            <a:endParaRPr lang="en-US" altLang="zh-CN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16E9C0A-8E8F-0225-D561-AB91D2E58B6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620E88F8-74F1-27BD-0DF2-133EF08C7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08EF4C5-D73E-5EEE-BAF3-5B62DA015D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CB7C1D-4114-4474-8D65-074E55B64901}" type="slidenum">
              <a:rPr lang="en-US" altLang="zh-CN" sz="1200"/>
              <a:pPr/>
              <a:t>13</a:t>
            </a:fld>
            <a:endParaRPr lang="en-US" altLang="zh-CN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ADE5E12-253C-B0B1-F62A-B1C6A42E7BB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2F645DCE-078B-91B9-ED53-FAA888BEE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559C9FF4-3401-2F75-A969-AF4F35204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73816E-EB66-4B3F-9E34-215E6856D500}" type="slidenum">
              <a:rPr lang="en-US" altLang="zh-CN" sz="1200"/>
              <a:pPr/>
              <a:t>14</a:t>
            </a:fld>
            <a:endParaRPr lang="en-US" altLang="zh-CN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5E77FF7-7F54-7438-DE1B-8230A15B9A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634A788-5A83-DCC0-639E-54E0C1875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297AFB6-0B3F-9583-559E-443C04A154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DD76B3-971F-4C64-92BF-CB009D953B9E}" type="slidenum">
              <a:rPr lang="en-US" altLang="zh-CN" sz="1200"/>
              <a:pPr/>
              <a:t>15</a:t>
            </a:fld>
            <a:endParaRPr lang="en-US" altLang="zh-CN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8CE3FE4-5AF5-38A6-4ABB-2451532837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01DDB2B0-A3E0-62F5-30A7-F81A762DC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65FF0351-0E15-EADD-0160-7A0051FC5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561B90-7E15-455A-87E9-7ECB0E5901A4}" type="slidenum">
              <a:rPr lang="en-US" altLang="zh-CN" sz="1200"/>
              <a:pPr/>
              <a:t>16</a:t>
            </a:fld>
            <a:endParaRPr lang="en-US" altLang="zh-CN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A96C1A3-1833-87EA-2D9D-4D0975135F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1D47663-1E60-102C-D1FC-4588B0E73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4EAC25B7-7A07-0D22-AD92-82B233D98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29101F-A858-46A1-89E7-440876BF0A27}" type="slidenum">
              <a:rPr lang="en-US" altLang="zh-CN" sz="1200"/>
              <a:pPr/>
              <a:t>17</a:t>
            </a:fld>
            <a:endParaRPr lang="en-US" altLang="zh-CN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16429DB-96B7-3E3C-1AA9-CC979CEE21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44A68E0-E4CC-29FF-131F-FE9C09ED7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8098A2D-DD5A-087F-96A0-FD1015609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7188A7-A533-4DE0-ABB8-5F1CD061D458}" type="slidenum">
              <a:rPr lang="en-US" altLang="zh-CN" sz="1200"/>
              <a:pPr/>
              <a:t>19</a:t>
            </a:fld>
            <a:endParaRPr lang="en-US" altLang="zh-CN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607F897-7E11-709A-6D9B-E2F6A7BDC04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7F706AD5-A5C8-17D8-E00F-0C3711D14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1BE6248-8C11-CD1F-F510-B9821B5D48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43886A-877E-4941-800F-4DB742075802}" type="slidenum">
              <a:rPr lang="en-US" altLang="zh-CN" sz="1200"/>
              <a:pPr/>
              <a:t>20</a:t>
            </a:fld>
            <a:endParaRPr lang="en-US" altLang="zh-CN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63EA258-7503-7677-C943-A5657A9299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E92ED51-C223-324A-BBCA-EE6F192F8E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0C7D376-1683-C6C8-AD5E-DB8FB5C118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1CE4CE-DCF4-409B-8FEC-384B3445219B}" type="slidenum">
              <a:rPr lang="en-US" altLang="zh-CN" sz="1200"/>
              <a:pPr/>
              <a:t>2</a:t>
            </a:fld>
            <a:endParaRPr lang="en-US" altLang="zh-CN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E090DD7-CF0D-3C87-1922-5C061A94276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D91522D2-0B59-D86B-136A-C86A34030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36CD7900-A08E-A38B-6A00-AF405E31E5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588A5F-9A8A-4A24-8F65-A023AEED3CA6}" type="slidenum">
              <a:rPr lang="en-US" altLang="zh-CN" sz="1200"/>
              <a:pPr/>
              <a:t>21</a:t>
            </a:fld>
            <a:endParaRPr lang="en-US" altLang="zh-CN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E878C15-6CF3-C5D0-7C22-93F3C1C22D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0D2E2051-41F1-21E9-55BF-EEB6D94F4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25E419E-575A-3EA1-429E-D694BFDA2F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089905-E448-45AB-94C6-2A0A02AED6BE}" type="slidenum">
              <a:rPr lang="en-US" altLang="zh-CN" sz="1200"/>
              <a:pPr/>
              <a:t>23</a:t>
            </a:fld>
            <a:endParaRPr lang="en-US" altLang="zh-CN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A6BA5CF-84F8-38F1-6917-5E6013AF0D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A5A57E84-2F8F-DCFA-3A45-B8E660F93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8E72DF2-5BEF-6CA1-E744-89C185D7B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0E40C0-86A4-4916-A2FC-AA0C366C8526}" type="slidenum">
              <a:rPr lang="en-US" altLang="zh-CN" sz="1200"/>
              <a:pPr/>
              <a:t>24</a:t>
            </a:fld>
            <a:endParaRPr lang="en-US" altLang="zh-CN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2E5B8EF-9683-09BD-72B1-84D8666BA6A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B79EDA0B-363C-0359-8099-F5FCFA0C6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389A031-A4AD-06E4-79BF-2EFC3BF191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2C49C8-4F26-442E-8215-DCD9CBF8CA0B}" type="slidenum">
              <a:rPr lang="en-US" altLang="zh-CN" sz="1200"/>
              <a:pPr/>
              <a:t>25</a:t>
            </a:fld>
            <a:endParaRPr lang="en-US" altLang="zh-CN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BF4706C2-B8CB-760D-A8DE-FE9888F592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803FC50F-1343-AC4E-A1DA-E23B19CD0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E9AA9DB3-F87E-37E6-7FBA-0761146F7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CB173E-0E90-4258-8EFD-D5C536FB4882}" type="slidenum">
              <a:rPr lang="en-US" altLang="zh-CN" sz="1200"/>
              <a:pPr/>
              <a:t>28</a:t>
            </a:fld>
            <a:endParaRPr lang="en-US" altLang="zh-CN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87AA9A1-68FB-BA65-AC6F-25D41F22DFA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3BFBF04-299C-9F8E-2412-A26D2D9A9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2E90B1B9-2890-6ED4-09F7-6473D561CD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56A62C-4486-4A9A-951D-9EA6162E26E8}" type="slidenum">
              <a:rPr lang="en-US" altLang="zh-CN" sz="1200"/>
              <a:pPr/>
              <a:t>29</a:t>
            </a:fld>
            <a:endParaRPr lang="en-US" altLang="zh-CN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C493DF5-7AD8-E506-8EEF-2447D11A3FE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7919E30-B62C-999D-1F35-B043A9A0E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BEED980-D19D-AEFC-CAD6-5CF5FC6C5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EA94FF-D6AA-4F28-B571-6E51D8DFA4F7}" type="slidenum">
              <a:rPr lang="en-US" altLang="zh-CN" sz="1200"/>
              <a:pPr/>
              <a:t>30</a:t>
            </a:fld>
            <a:endParaRPr lang="en-US" altLang="zh-CN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B2A0C7E3-EC5E-1129-1C67-A07D4C6B38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FB777F3-E210-8796-D2B7-27FEA5DC3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CC4FFCE-F1AD-0522-A117-4F861ADA54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17D23A-86B0-4167-A1A0-724FBD67561B}" type="slidenum">
              <a:rPr lang="en-US" altLang="zh-CN" sz="1200"/>
              <a:pPr/>
              <a:t>31</a:t>
            </a:fld>
            <a:endParaRPr lang="en-US" altLang="zh-CN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78A060B6-B80A-2E53-D735-830A34232DE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A271307F-8860-79DE-A498-8EB9E884E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A91C228-08A7-1395-8F94-058D7E17B1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9CF2EE-24E0-411D-89FF-8CCAC54D0D4D}" type="slidenum">
              <a:rPr lang="en-US" altLang="zh-CN" sz="1200"/>
              <a:pPr/>
              <a:t>33</a:t>
            </a:fld>
            <a:endParaRPr lang="en-US" altLang="zh-CN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4B48962-4895-78F1-FE7F-508181BE28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02D6637F-B631-DBD0-4F4D-2E1E6BABA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EC463BE-53E8-7237-3A77-F40751E388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8AA596-1C43-4295-AEF7-AA27CBD3A176}" type="slidenum">
              <a:rPr lang="en-US" altLang="zh-CN" sz="1200"/>
              <a:pPr/>
              <a:t>34</a:t>
            </a:fld>
            <a:endParaRPr lang="en-US" altLang="zh-CN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3A5437E-397B-D40D-3430-17EB8FEFED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7009001-68C7-141A-43B3-F3DA86A8F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D796A0F-354E-C354-2C26-F80416CEF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1B921F-1DB9-4E61-8045-A0EECECE564E}" type="slidenum">
              <a:rPr lang="en-US" altLang="zh-CN" sz="1200"/>
              <a:pPr/>
              <a:t>3</a:t>
            </a:fld>
            <a:endParaRPr lang="en-US" altLang="zh-CN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4CF821F9-B6EB-505A-BEDC-4BE7A484D3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88405E-D587-FA6E-63EB-9F7EF320C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FF46F41-6D11-41DE-0691-2342C5B038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4D50CD-45F8-4CE3-A4A7-8B642393608B}" type="slidenum">
              <a:rPr lang="en-US" altLang="zh-CN" sz="1200"/>
              <a:pPr/>
              <a:t>35</a:t>
            </a:fld>
            <a:endParaRPr lang="en-US" altLang="zh-CN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84D37AA4-DE21-D222-54A2-BFBCA9FB37B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FCB514FD-C5A6-603B-C672-9EA58A31C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521E5532-C487-0864-8A15-5049317396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0320C1-B6C3-4082-8F31-F18BF97F54FE}" type="slidenum">
              <a:rPr lang="en-US" altLang="zh-CN" sz="1200"/>
              <a:pPr/>
              <a:t>36</a:t>
            </a:fld>
            <a:endParaRPr lang="en-US" altLang="zh-CN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1B074F3-D34F-CF60-0F99-ADBD098AE7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E1CEAFEB-6847-F8CF-82AB-B6A22401F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A39012FF-F078-2EEB-7467-5F523B138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8A688C0-9679-4626-97B7-E0E42C48245B}" type="slidenum">
              <a:rPr lang="en-US" altLang="zh-CN" sz="1200"/>
              <a:pPr/>
              <a:t>37</a:t>
            </a:fld>
            <a:endParaRPr lang="en-US" altLang="zh-CN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FED4A62-7016-332A-6691-C9627E7CFC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647AE6C6-C6B1-0C46-C408-65D05BA5C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5FD5332C-E743-6EB2-AEA7-D21DE50B6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621F293-E695-409D-B584-9BA169FADC8A}" type="slidenum">
              <a:rPr lang="en-US" altLang="zh-CN" sz="1200"/>
              <a:pPr/>
              <a:t>38</a:t>
            </a:fld>
            <a:endParaRPr lang="en-US" altLang="zh-CN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4782D3F5-B08A-C0CE-8EBC-064F6FDFCE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93454278-5074-C4A4-4E54-49CE75F14C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0566978-EEDF-7AB7-FB28-B79112317B3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02A220D-2EB2-4470-BF96-AB26ECD46CA0}" type="slidenum">
              <a:rPr lang="en-US" altLang="zh-CN" sz="1200"/>
              <a:pPr algn="r"/>
              <a:t>39</a:t>
            </a:fld>
            <a:endParaRPr lang="en-US" altLang="zh-CN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7428B42B-CBE1-45DE-A866-DDE7B2E8401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DFA0F67-3DBC-0F70-0638-B97E5EE7E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EFC9922-8C90-959A-E34F-427165137B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BF1F76-15BC-4A6B-84EA-2CCDE1FA98C0}" type="slidenum">
              <a:rPr lang="en-US" altLang="zh-CN" sz="1200"/>
              <a:pPr/>
              <a:t>40</a:t>
            </a:fld>
            <a:endParaRPr lang="en-US" altLang="zh-CN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789ABBA-585F-67A0-0B0C-F3C1F066093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4FB203C4-4B5E-B4E8-71B7-2271313D7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948CFD9-7273-3B82-BDEA-14EA848877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647D7F-76AD-4D8F-8A2F-1A6AB86C6D6C}" type="slidenum">
              <a:rPr lang="en-US" altLang="zh-CN" sz="1200"/>
              <a:pPr/>
              <a:t>41</a:t>
            </a:fld>
            <a:endParaRPr lang="en-US" altLang="zh-CN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309C4E62-67C6-101F-AB51-D7CD265361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76422DD6-FB1D-ED54-E9CC-060915409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4846B3B-6968-754E-675B-4256E3E363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BDF756F-9FC7-4088-9E05-6D5AADCF7D23}" type="slidenum">
              <a:rPr lang="en-US" altLang="zh-CN" sz="1200"/>
              <a:pPr algn="r"/>
              <a:t>42</a:t>
            </a:fld>
            <a:endParaRPr lang="en-US" altLang="zh-CN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4B2DBB0E-93AB-89F8-809F-BF7897B23D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960696CD-531A-44B3-3F92-98F6DD624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0CA7B2CD-075C-8A7E-B94D-25396D4194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0B2A33-EE3B-40C2-8070-654E5B94F61F}" type="slidenum">
              <a:rPr lang="en-US" altLang="zh-CN" sz="1200"/>
              <a:pPr/>
              <a:t>43</a:t>
            </a:fld>
            <a:endParaRPr lang="en-US" altLang="zh-CN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F38D0389-5A33-7ABE-442C-147EAC7378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8F905A30-419D-A8CE-79F0-457B403DC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65A3642E-38AF-6F4F-385E-EC2EDB0F3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9DEF9C-C858-44F5-99A7-7DB14DA13A51}" type="slidenum">
              <a:rPr lang="en-US" altLang="zh-CN" sz="1200"/>
              <a:pPr/>
              <a:t>45</a:t>
            </a:fld>
            <a:endParaRPr lang="en-US" altLang="zh-CN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E534C3F-2F01-CE1F-61F8-7B1180032C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59C3DFE0-FE21-BAA1-9242-9C425C3B9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2B327008-E82B-E1D7-4541-33B30DAEF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B1B29D-7DC7-4833-9F59-CE7D1DEC0C7D}" type="slidenum">
              <a:rPr lang="en-US" altLang="zh-CN" sz="1200"/>
              <a:pPr/>
              <a:t>4</a:t>
            </a:fld>
            <a:endParaRPr lang="en-US" altLang="zh-CN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4DC770A-B44D-CA54-8FB1-06892C27815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0B82103-E420-5345-E413-8A35E7108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A797DDB-9A1B-013D-D112-75B4E30FD6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BB828B3-9F2C-42DB-BF78-AE599739D4D8}" type="slidenum">
              <a:rPr lang="en-US" altLang="zh-CN" sz="1200"/>
              <a:pPr/>
              <a:t>46</a:t>
            </a:fld>
            <a:endParaRPr lang="en-US" altLang="zh-CN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0C2D6A59-CB10-4A42-DF87-A546D54C32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8AE804-20C3-2C5C-13B2-5508777C9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14A4C3FD-27F6-8FB3-1A3E-C1CE20B2C1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21E80C-D353-4054-BCA5-BC742301CB76}" type="slidenum">
              <a:rPr lang="en-US" altLang="zh-CN" sz="1200"/>
              <a:pPr/>
              <a:t>47</a:t>
            </a:fld>
            <a:endParaRPr lang="en-US" altLang="zh-CN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0F62895-B936-B59D-DE6B-38E6A9C2AA3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F7C21A73-0618-8823-858D-B7789DCA32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22A5235-26E9-6478-BEC7-6FB1E0B778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F87758-CA02-4C38-B8D3-2B7E3568F3F7}" type="slidenum">
              <a:rPr lang="en-US" altLang="zh-CN" sz="1200"/>
              <a:pPr/>
              <a:t>48</a:t>
            </a:fld>
            <a:endParaRPr lang="en-US" altLang="zh-CN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5644AC4F-5045-7B2D-7F7E-575B6E88AC5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5E4DA64F-DA11-C28A-8976-32535E085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ED4B9DE5-7F37-D4FD-B620-BFDA7E478A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B685B2-E177-4E79-9FC9-08D2A53A0125}" type="slidenum">
              <a:rPr lang="en-US" altLang="zh-CN" sz="1200"/>
              <a:pPr/>
              <a:t>49</a:t>
            </a:fld>
            <a:endParaRPr lang="en-US" altLang="zh-CN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40D45CD-6B6B-E6D2-D494-31216A3F8D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FB6A1EFD-1E17-03DD-9AD5-083207018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BAAD5F2D-93CA-2CCF-0916-224B466684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E253AF-A0E5-454F-B02C-DBD54A2CF809}" type="slidenum">
              <a:rPr lang="en-US" altLang="zh-CN" sz="1200"/>
              <a:pPr/>
              <a:t>50</a:t>
            </a:fld>
            <a:endParaRPr lang="en-US" altLang="zh-CN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F23070AD-3145-AEF8-6E8F-A1E4AE650E9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188FD1D2-EA0A-14F6-821C-EBBDF723B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40A55EBF-B247-B19F-990D-867D36461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0DE2EDB-EF76-439A-99AE-F5543B29E33D}" type="slidenum">
              <a:rPr lang="en-US" altLang="zh-CN" sz="1200"/>
              <a:pPr/>
              <a:t>52</a:t>
            </a:fld>
            <a:endParaRPr lang="en-US" altLang="zh-CN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701FD97-A29B-B079-EF9B-D0CEA2D6BD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0F4517A-2A5A-D2A9-E755-E39EF3D3A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ACE29C5C-E2FA-310D-AA76-CE58F131CC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DF69B2-E061-4A4D-AE85-E5742E7B017D}" type="slidenum">
              <a:rPr lang="en-US" altLang="zh-CN" sz="1200"/>
              <a:pPr/>
              <a:t>53</a:t>
            </a:fld>
            <a:endParaRPr lang="en-US" altLang="zh-CN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5D2E3AE-9C59-FD3C-BB58-FC430807A47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2E20335E-0DDD-17D5-F853-2946680D1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6105BB-4C8B-544F-0E19-1B1653FFD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6CD24B-9425-4467-924E-9CD36FAC481A}" type="slidenum">
              <a:rPr lang="en-US" altLang="zh-CN" sz="1200"/>
              <a:pPr/>
              <a:t>54</a:t>
            </a:fld>
            <a:endParaRPr lang="en-US" altLang="zh-CN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9CC4AA2F-2956-3949-AE87-3F51F4A593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B92D162F-61EB-29DB-CB71-45EF02B8EF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186F7AEF-BC45-427B-538B-BFFB72C9BF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8232C8-C8A8-49AF-AF13-95D4898DDC72}" type="slidenum">
              <a:rPr lang="en-US" altLang="zh-CN" sz="1200"/>
              <a:pPr/>
              <a:t>55</a:t>
            </a:fld>
            <a:endParaRPr lang="en-US" altLang="zh-CN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A7FE04B-7468-65FB-A739-17142E48A7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8790F293-E886-8162-1B13-A2347AA67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B0D0AC53-9067-5A3D-338F-44B4706584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0FE73F-98C9-4146-9A82-27994B9F4298}" type="slidenum">
              <a:rPr lang="en-US" altLang="zh-CN" sz="1200"/>
              <a:pPr/>
              <a:t>56</a:t>
            </a:fld>
            <a:endParaRPr lang="en-US" altLang="zh-CN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E8B1F238-B62E-70C5-ACAD-04128DD30E2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23E4CBB6-65B7-80C4-5F16-7BAC39B05C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4C9D95-5052-3BFF-C3CE-AFFE7032C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0D3A40-721A-4163-8046-737A97C7600F}" type="slidenum">
              <a:rPr lang="en-US" altLang="zh-CN" sz="1200"/>
              <a:pPr/>
              <a:t>5</a:t>
            </a:fld>
            <a:endParaRPr lang="en-US" altLang="zh-CN" sz="12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A378101-49BC-7382-200F-7AF93E56B2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F7706CE-5074-8D6C-C361-30DC822B3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76B52F0F-2D08-A805-D844-9134B640C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ED53E4-C837-4510-A093-17864408BEB6}" type="slidenum">
              <a:rPr lang="en-US" altLang="zh-CN" sz="1200"/>
              <a:pPr/>
              <a:t>57</a:t>
            </a:fld>
            <a:endParaRPr lang="en-US" altLang="zh-CN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A35EFACA-5D77-8798-C224-E2911ADAA91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F5E42D7-EA19-8871-F467-0C8A9F4B3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EADD920-5B18-12CA-CF43-1169D06513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F33BF8A-4760-44CB-ABE6-857F93FFC467}" type="slidenum">
              <a:rPr lang="en-US" altLang="zh-CN" sz="1200"/>
              <a:pPr/>
              <a:t>58</a:t>
            </a:fld>
            <a:endParaRPr lang="en-US" altLang="zh-CN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BE768A1B-078C-007E-55E7-FC6F4C40C1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89DFFA3B-B45A-F678-A280-3BCBD80DB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9EA6E205-DA61-56DF-EF6F-4C387F16D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BD2F6A-9ADB-4325-8D68-40A07354996D}" type="slidenum">
              <a:rPr lang="en-US" altLang="zh-CN" sz="1200"/>
              <a:pPr/>
              <a:t>59</a:t>
            </a:fld>
            <a:endParaRPr lang="en-US" altLang="zh-CN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C6D2DA96-5D97-430D-A609-CBC588AB2F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2FBCB0A2-594F-69EB-641D-6B4A96DE8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CAC411C0-3627-2CEA-8B73-3CF3001716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E01D075-8B7F-4ED4-86A0-FE2C93CC2B45}" type="slidenum">
              <a:rPr lang="en-US" altLang="zh-CN" sz="1200"/>
              <a:pPr/>
              <a:t>60</a:t>
            </a:fld>
            <a:endParaRPr lang="en-US" altLang="zh-CN" sz="12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C7329162-9617-0BE0-A874-F817E1028C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D3C37161-CA1A-33F0-4503-1B08694AD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D2B1EB9-C904-CDA3-B9CC-AA1E5A5D6A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C3E190-A163-478D-AD92-68CEB0DD5640}" type="slidenum">
              <a:rPr lang="en-US" altLang="zh-CN" sz="1200"/>
              <a:pPr/>
              <a:t>61</a:t>
            </a:fld>
            <a:endParaRPr lang="en-US" altLang="zh-CN" sz="12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24DAC607-660C-1D83-F4F2-06B2D9BA1F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95B4F45-5C11-E7A7-7056-2BAF9998D4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E59FE7C8-1ACF-B8A5-CC3E-A1B55D18A1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680F9DD-CC74-478A-B668-5CAD4581898F}" type="slidenum">
              <a:rPr lang="en-US" altLang="zh-CN" sz="1200"/>
              <a:pPr/>
              <a:t>62</a:t>
            </a:fld>
            <a:endParaRPr lang="en-US" altLang="zh-CN" sz="1200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8DF654C1-35B7-E548-5F5A-EAA7139769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58F25AC-E7E3-F439-51F9-FBFAC6D0A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C6FB2B8-A137-CB79-9C5F-930964252A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A89ACE-5E83-4FA1-A6BA-3812B0A17B92}" type="slidenum">
              <a:rPr lang="en-US" altLang="zh-CN" sz="1200"/>
              <a:pPr/>
              <a:t>63</a:t>
            </a:fld>
            <a:endParaRPr lang="en-US" altLang="zh-CN" sz="1200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4CA7D891-6B80-CD7F-4DD0-9F142F563C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872F52DB-8D5F-7DDC-6340-5CFFFEF2A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C004091A-6EEC-BB99-674A-69CB344E4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D7AE41-7EF4-4DF3-8A39-0539CB1C0B3D}" type="slidenum">
              <a:rPr lang="en-US" altLang="zh-CN" sz="1200"/>
              <a:pPr/>
              <a:t>64</a:t>
            </a:fld>
            <a:endParaRPr lang="en-US" altLang="zh-CN" sz="1200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166359D5-D205-1DEF-28A4-BE6B3453980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75CD2C3E-7D68-9935-37BD-5649B7C89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4584A63A-F90C-4592-1DBC-1EE9873E0B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86EA670-A6AC-42D7-8291-B5EFBCE527DD}" type="slidenum">
              <a:rPr lang="en-US" altLang="zh-CN" sz="1200"/>
              <a:pPr/>
              <a:t>65</a:t>
            </a:fld>
            <a:endParaRPr lang="en-US" altLang="zh-CN" sz="1200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477CDC3A-C160-5EE7-6CFC-9A2BAFA66B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0A2768EF-4068-7CB2-06B2-7CA8E5325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6CE353DE-B986-9D9F-B118-76D798EDFA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275182C-A578-426D-B892-31DD61FBFBA7}" type="slidenum">
              <a:rPr lang="en-US" altLang="zh-CN" sz="1200"/>
              <a:pPr/>
              <a:t>66</a:t>
            </a:fld>
            <a:endParaRPr lang="en-US" altLang="zh-CN" sz="1200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931FE68B-37F6-C35D-7401-EF135495F4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860DF8BF-26A0-6ADC-B6D9-A11426211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AB385D6D-7988-F309-3BF7-3E7A48CD6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6C7A84-2A87-41D0-A80D-F4B2A21A75BE}" type="slidenum">
              <a:rPr lang="en-US" altLang="zh-CN" sz="1200"/>
              <a:pPr/>
              <a:t>6</a:t>
            </a:fld>
            <a:endParaRPr lang="en-US" altLang="zh-CN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667998A-F330-3E31-9C6E-E02D59B31C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21F1454-6ECA-10D1-3474-400B2AFCD9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CF135294-329E-DC42-5105-7D10BF6BF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0C095-7F1E-4610-A640-FFDC9D9E6194}" type="slidenum">
              <a:rPr lang="en-US" altLang="zh-CN" sz="1200"/>
              <a:pPr/>
              <a:t>67</a:t>
            </a:fld>
            <a:endParaRPr lang="en-US" altLang="zh-CN" sz="120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36F757E5-3081-9A5D-150B-1A099F8028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227629F-C70F-02AD-8AB0-B28B66A38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18FE4E31-BD57-009B-EE68-E77F7A5018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BF0054-9AAA-4E51-B499-19F6ED55BCD2}" type="slidenum">
              <a:rPr lang="en-US" altLang="zh-CN" sz="1200"/>
              <a:pPr/>
              <a:t>68</a:t>
            </a:fld>
            <a:endParaRPr lang="en-US" altLang="zh-CN" sz="1200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4207ABB6-DD03-F5A1-76F4-E4973FDEEFE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F35ED6FE-10BE-7D2F-1E6A-7242A44F1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35E90992-4E64-CAB1-7B38-BE76B68A68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E0B2F7-32D4-43F7-B7B3-3237742CED11}" type="slidenum">
              <a:rPr lang="en-US" altLang="zh-CN" sz="1200"/>
              <a:pPr/>
              <a:t>69</a:t>
            </a:fld>
            <a:endParaRPr lang="en-US" altLang="zh-CN" sz="1200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C6B8D443-06CE-9200-3224-6C141EC834F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63F6A95B-45F4-9478-6B92-23DD98389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5A2FF18A-8B6B-E8E2-C095-B7310F7ED3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7329BC-DED4-41EF-87C5-91E2448C366A}" type="slidenum">
              <a:rPr lang="en-US" altLang="zh-CN" sz="1200"/>
              <a:pPr/>
              <a:t>70</a:t>
            </a:fld>
            <a:endParaRPr lang="en-US" altLang="zh-CN" sz="1200"/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7798D7BF-E692-136D-5E1E-BC1074D3B37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0FF3103-CB20-01F3-AE53-E0939C735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2DFF5C9-D6AB-512E-26A0-82129A34D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40B694-30F1-46AA-9C66-671B9BC60CBB}" type="slidenum">
              <a:rPr lang="en-US" altLang="zh-CN" sz="1200"/>
              <a:pPr/>
              <a:t>71</a:t>
            </a:fld>
            <a:endParaRPr lang="en-US" altLang="zh-CN" sz="120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1810C33-5747-3BE8-5D1E-221F7D4F1D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D273ACF-5C0B-E10E-85AD-2E65CF36F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CF87968A-DC33-8DA7-DC3A-88976C3EDE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1C8CF0-AE5E-4EAF-A034-A230C4644194}" type="slidenum">
              <a:rPr lang="en-US" altLang="zh-CN" sz="1200"/>
              <a:pPr/>
              <a:t>72</a:t>
            </a:fld>
            <a:endParaRPr lang="en-US" altLang="zh-CN" sz="1200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7AC0D38A-479F-1033-9F5B-F955E1A432B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20874BE0-B96A-3966-E927-BCFCA8DFCC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9726D17C-3924-E5E6-30C3-21D54E564A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F3A709-8D5D-4D79-AB34-53214270D602}" type="slidenum">
              <a:rPr lang="en-US" altLang="zh-CN" sz="1200"/>
              <a:pPr/>
              <a:t>73</a:t>
            </a:fld>
            <a:endParaRPr lang="en-US" altLang="zh-CN" sz="1200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30EF7963-D129-E1C9-9C69-18381E45B7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892E7EBC-40F5-61A3-C69D-60F943857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997A66C6-DEA9-C06F-26E4-5E53E8D988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1A098B-30A1-42E4-81A1-0B1835FE71FB}" type="slidenum">
              <a:rPr lang="en-US" altLang="zh-CN" sz="1200"/>
              <a:pPr/>
              <a:t>74</a:t>
            </a:fld>
            <a:endParaRPr lang="en-US" altLang="zh-CN" sz="1200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10AC37B7-3784-FC2D-5C00-DB3E08B342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FF23D1A3-3710-5268-6BBF-B60B6E298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7307EC22-8FF7-E978-5C7B-2F5501386E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510FE7-7D67-46A9-AA9B-126F4D4CCE94}" type="slidenum">
              <a:rPr lang="en-US" altLang="zh-CN" sz="1200"/>
              <a:pPr/>
              <a:t>75</a:t>
            </a:fld>
            <a:endParaRPr lang="en-US" altLang="zh-CN" sz="1200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FB7530E1-6A0B-EBF6-469E-9912B34C49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040CE32F-53F2-7A7F-DD09-58D63EDC1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4BA5558-2812-D635-120B-1875A054D7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3B57C2-D710-49F9-97B1-AD2EF7953ED6}" type="slidenum">
              <a:rPr lang="en-US" altLang="zh-CN" sz="1200"/>
              <a:pPr/>
              <a:t>76</a:t>
            </a:fld>
            <a:endParaRPr lang="en-US" altLang="zh-CN" sz="1200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06956A48-E73F-3180-DFB2-941B0BF5E4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B70F2DDF-1988-BE7C-C471-983DFC0C3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78A94B7-4D06-7B8B-7B3A-A967D9C54E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1F33FA-BA37-41C5-AD17-8AED5F51601C}" type="slidenum">
              <a:rPr lang="en-US" altLang="zh-CN" sz="1200"/>
              <a:pPr/>
              <a:t>7</a:t>
            </a:fld>
            <a:endParaRPr lang="en-US" altLang="zh-CN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1802372-409E-9AC1-8D7B-444F6EE492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F4FEE24-A77F-83F4-A463-F9166E61D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A5AF0456-EAC2-E2A7-BFB9-8D92380EF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8C1019-BD4B-4972-A157-014DDDB9807E}" type="slidenum">
              <a:rPr lang="en-US" altLang="zh-CN" sz="1200"/>
              <a:pPr/>
              <a:t>77</a:t>
            </a:fld>
            <a:endParaRPr lang="en-US" altLang="zh-CN" sz="1200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53A67B5D-6D15-F355-6267-D8F96DF070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B4D10EEB-3227-A722-A02A-65E8E4E3F8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07425D58-0575-620F-7DE7-641A042C1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893F35-0A52-4CD1-869E-0F65C08E7B3A}" type="slidenum">
              <a:rPr lang="en-US" altLang="zh-CN" sz="1200"/>
              <a:pPr/>
              <a:t>78</a:t>
            </a:fld>
            <a:endParaRPr lang="en-US" altLang="zh-CN" sz="1200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CC3678D9-6A85-8425-B2DC-F13F6974F4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1EA3FFEA-FFE2-8308-EC56-4ED850BD3A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C499655-9271-D0C4-62A1-1CF8394D6F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8A1534-3527-4C07-82F7-438F76A51810}" type="slidenum">
              <a:rPr lang="en-US" altLang="zh-CN" sz="1200"/>
              <a:pPr/>
              <a:t>79</a:t>
            </a:fld>
            <a:endParaRPr lang="en-US" altLang="zh-CN" sz="1200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189FD10-6AF0-0811-8C68-B12BF346E7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027889D-C5FB-468A-29C0-4399F996B2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9D212F6A-7D96-2083-499C-769D803C24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86A7D9-5732-4E22-B830-2823A5EAADD3}" type="slidenum">
              <a:rPr lang="en-US" altLang="zh-CN" sz="1200"/>
              <a:pPr/>
              <a:t>80</a:t>
            </a:fld>
            <a:endParaRPr lang="en-US" altLang="zh-CN" sz="1200"/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C8138D96-4BD9-B1E3-0F51-7D32B0419A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5D52860-A4D5-8F65-F3BD-BD8E3FB26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6F8D25F8-567F-FB8E-7D3D-685F8D8F6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C1A615-E918-46D5-B71F-C0D0CBCCA630}" type="slidenum">
              <a:rPr lang="en-US" altLang="zh-CN" sz="1200"/>
              <a:pPr/>
              <a:t>81</a:t>
            </a:fld>
            <a:endParaRPr lang="en-US" altLang="zh-CN" sz="1200"/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927C7203-1FA5-4B59-7739-32E86114412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0DAF85A2-2CC3-AE65-8093-45221200A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0530AD91-25C4-4521-137C-34FA2300E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2F582C-CC54-43A2-83C9-90680660D96A}" type="slidenum">
              <a:rPr lang="en-US" altLang="zh-CN" sz="1200"/>
              <a:pPr/>
              <a:t>82</a:t>
            </a:fld>
            <a:endParaRPr lang="en-US" altLang="zh-CN" sz="1200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651C6746-C9DD-7050-FE74-9856739083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1EFA9F89-DA60-D970-988B-965C8FEB58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C697377A-1A45-924C-2D40-0EF0793C71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E4F0D8-D38F-4F60-B5BF-E20A36E4E4F7}" type="slidenum">
              <a:rPr lang="en-US" altLang="zh-CN" sz="1200"/>
              <a:pPr/>
              <a:t>83</a:t>
            </a:fld>
            <a:endParaRPr lang="en-US" altLang="zh-CN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1515A996-2B15-6DFE-2CE0-38634DD69E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46B2AB09-822A-15D0-E766-F32CA751F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49E6A337-7EBF-FAC3-F37B-5A5BDD456B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1F48B0-A2AC-43A9-9678-CDF11E184C8F}" type="slidenum">
              <a:rPr lang="en-US" altLang="zh-CN" sz="1200"/>
              <a:pPr/>
              <a:t>84</a:t>
            </a:fld>
            <a:endParaRPr lang="en-US" altLang="zh-CN" sz="1200"/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9E5BB0F2-2DFF-AEDE-50F5-87A49C529F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3A90D23C-4263-AAF0-216A-1BCA290E2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5BB2A9F4-F1BA-1217-666F-45755B5234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D90FC9-1064-4E0C-B8FC-0CEEA9CEDBE5}" type="slidenum">
              <a:rPr lang="en-US" altLang="zh-CN" sz="1200"/>
              <a:pPr/>
              <a:t>85</a:t>
            </a:fld>
            <a:endParaRPr lang="en-US" altLang="zh-CN" sz="1200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8A4737E4-F051-0BAF-6EDE-621C6E4CA6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ADEF3D97-971F-A77F-EEC6-273BF2B60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4A78DD7B-90A6-9F42-979B-C69B9D6B05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A0E513-41C3-4217-992A-DC250E8DC70B}" type="slidenum">
              <a:rPr lang="en-US" altLang="zh-CN" sz="1200"/>
              <a:pPr/>
              <a:t>86</a:t>
            </a:fld>
            <a:endParaRPr lang="en-US" altLang="zh-CN" sz="1200"/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3165A0A1-7093-F17B-FD9B-EA00814DE35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8DFA9821-7604-A6A4-2E88-2998F1B40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BB5FB73-B7A3-AC6F-08A6-7489ED128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8AF226-63EC-4678-9EFE-D50F9213AB6F}" type="slidenum">
              <a:rPr lang="en-US" altLang="zh-CN" sz="1200"/>
              <a:pPr/>
              <a:t>8</a:t>
            </a:fld>
            <a:endParaRPr lang="en-US" altLang="zh-CN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6419A3AE-6AF9-ED69-56BA-8A3730DD3C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AD7D659-B397-7F73-7A2B-78D82AD38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6AE77CE4-4018-BF11-5B60-253CABA38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54E945-E709-4E41-A691-D7DDC70DDD4A}" type="slidenum">
              <a:rPr lang="en-US" altLang="zh-CN" sz="1200"/>
              <a:pPr/>
              <a:t>87</a:t>
            </a:fld>
            <a:endParaRPr lang="en-US" altLang="zh-CN" sz="1200"/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84F65BE5-2511-3548-0FC3-37D54B06883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AA4DB964-1CFE-2424-72EF-CA3A29FAE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3F136CE1-4ED9-AA1E-905D-11D482C18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AFE4A2B-22CA-4F2B-BF42-A8AED0D5E886}" type="slidenum">
              <a:rPr lang="en-US" altLang="zh-CN" sz="1200"/>
              <a:pPr/>
              <a:t>88</a:t>
            </a:fld>
            <a:endParaRPr lang="en-US" altLang="zh-CN" sz="1200"/>
          </a:p>
        </p:txBody>
      </p:sp>
      <p:sp>
        <p:nvSpPr>
          <p:cNvPr id="177155" name="Rectangle 2">
            <a:extLst>
              <a:ext uri="{FF2B5EF4-FFF2-40B4-BE49-F238E27FC236}">
                <a16:creationId xmlns:a16="http://schemas.microsoft.com/office/drawing/2014/main" id="{885443A6-BC9F-B3A3-AA0D-397508C12C6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>
            <a:extLst>
              <a:ext uri="{FF2B5EF4-FFF2-40B4-BE49-F238E27FC236}">
                <a16:creationId xmlns:a16="http://schemas.microsoft.com/office/drawing/2014/main" id="{E7793036-2F76-11CE-814B-2F73D5F467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C11A4290-A4F0-7704-7E38-233917E70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13C44E-D7AE-4C12-9E22-8EFD93E8204A}" type="slidenum">
              <a:rPr lang="en-US" altLang="zh-CN" sz="1200"/>
              <a:pPr/>
              <a:t>89</a:t>
            </a:fld>
            <a:endParaRPr lang="en-US" altLang="zh-CN" sz="1200"/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A228F99F-4196-0DF0-2AA6-11A23F1E554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>
            <a:extLst>
              <a:ext uri="{FF2B5EF4-FFF2-40B4-BE49-F238E27FC236}">
                <a16:creationId xmlns:a16="http://schemas.microsoft.com/office/drawing/2014/main" id="{CEBEA0AD-2E63-60A4-732E-6A0D2E663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C6EE4A37-9DAE-3F4A-FCEE-9ACED9D789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0AA0663-5F66-4663-8EAF-99C2580AF8D0}" type="slidenum">
              <a:rPr lang="en-US" altLang="zh-CN" sz="1200"/>
              <a:pPr/>
              <a:t>90</a:t>
            </a:fld>
            <a:endParaRPr lang="en-US" altLang="zh-CN" sz="1200"/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F1F524CF-43CA-473B-454D-7180F11D00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16F20D90-12AE-51EB-10E8-7BB4FB387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AE630E9-1B54-30F0-5734-62B690B827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0DFD79D-752E-4C9C-BA0A-CC0F5D8DFB56}" type="slidenum">
              <a:rPr lang="en-US" altLang="zh-CN" sz="1200"/>
              <a:pPr/>
              <a:t>9</a:t>
            </a:fld>
            <a:endParaRPr lang="en-US" altLang="zh-CN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6F82A4B-333B-687A-F8F5-5E5FB28B376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7B1D8CC-C5D6-7B21-EC30-4DDFF407E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>
            <a:extLst>
              <a:ext uri="{FF2B5EF4-FFF2-40B4-BE49-F238E27FC236}">
                <a16:creationId xmlns:a16="http://schemas.microsoft.com/office/drawing/2014/main" id="{A15ADBFD-ED58-A479-0957-A9F17498CB00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050" name="Rectangle 2">
                        <a:extLst>
                          <a:ext uri="{FF2B5EF4-FFF2-40B4-BE49-F238E27FC236}">
                            <a16:creationId xmlns:a16="http://schemas.microsoft.com/office/drawing/2014/main" id="{8DD60843-A5D7-434A-D1F1-054BFA69113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63DFA04F-51B4-7E1F-9040-962900439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solidFill>
                  <a:srgbClr val="CC3300"/>
                </a:solidFill>
              </a:rPr>
              <a:t>Database System Concepts, 6</a:t>
            </a:r>
            <a:r>
              <a:rPr lang="en-US" altLang="zh-CN" b="1" baseline="30000">
                <a:solidFill>
                  <a:srgbClr val="CC3300"/>
                </a:solidFill>
              </a:rPr>
              <a:t>th</a:t>
            </a:r>
            <a:r>
              <a:rPr lang="en-US" altLang="zh-CN" b="1">
                <a:solidFill>
                  <a:srgbClr val="CC3300"/>
                </a:solidFill>
              </a:rPr>
              <a:t> Ed</a:t>
            </a:r>
            <a:r>
              <a:rPr lang="en-US" altLang="zh-CN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CN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altLang="zh-CN" sz="1200" b="1">
                <a:solidFill>
                  <a:srgbClr val="CC3300"/>
                </a:solidFill>
              </a:rPr>
            </a:br>
            <a:r>
              <a:rPr lang="en-US" altLang="zh-CN" sz="1200" b="1">
                <a:solidFill>
                  <a:srgbClr val="CC3300"/>
                </a:solidFill>
              </a:rPr>
              <a:t>See </a:t>
            </a:r>
            <a:r>
              <a:rPr lang="en-US" altLang="zh-CN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altLang="zh-CN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>
            <a:extLst>
              <a:ext uri="{FF2B5EF4-FFF2-40B4-BE49-F238E27FC236}">
                <a16:creationId xmlns:a16="http://schemas.microsoft.com/office/drawing/2014/main" id="{4C3D7642-B32A-B54D-F29C-DA7FED22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44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A58095-F02C-ED0F-A6AF-19787E0EFD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6273B2F-5887-407C-C3FB-D2B7A0536E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EC215540-4A49-4F15-BA5D-BEDD53718C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19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29308-CFAB-F2C6-2BEB-B1AFD7DCA94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73A83-F473-4107-B03E-199BF350C8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56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46F36-5C88-F3FE-277D-CA08F9335E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1C6B80-3033-4AEC-94EC-EB17883DBD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605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7661275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8" y="3621088"/>
            <a:ext cx="7661275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C615FC-B589-CC8B-A43E-AD8518C525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6120B-5D76-4EB1-94B4-42051C8883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999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  <a:lvl2pPr marL="742950" indent="-285750"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FADA0B-784C-DF34-34FD-44DA45A41E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EF8FDD-17B4-4B77-BA05-7BAC30D4E8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4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E199D-DBC3-2A95-055E-10C3109B8E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7F0663-4D8E-41AD-9E0E-28E8107FA6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709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F2F5097-8881-C211-9ED5-66C9D48E2F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65359D-7E6F-42D9-BD9B-5C0F007A45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638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284B1A-0E74-7800-8CD4-6BFF53F517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5C24A-BECA-4D45-B104-9316893642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10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4B2CE7F-882E-6A45-7D15-8D9EFBE4B8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34A638-26F8-484B-BE5C-D5BD7026D2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399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1556FBC-B5F7-4A46-1E6E-88D5F0A4EC8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CE2957-6E0B-4A62-9F6F-79D500871F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918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ED95FC-3B4A-0EE4-CCB4-E4669C0F1B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B5B8D7-61AA-4219-9A31-2F774BCDE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978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F2FBB93-3C8E-B42B-F98C-85A33BC2208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6B610-BA57-4E20-A119-AAD554A72F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21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C3CDCC2-0563-7839-F5B1-DDA4D42BB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543171" name="Rectangle 3">
            <a:extLst>
              <a:ext uri="{FF2B5EF4-FFF2-40B4-BE49-F238E27FC236}">
                <a16:creationId xmlns:a16="http://schemas.microsoft.com/office/drawing/2014/main" id="{52B73F94-E610-CBE4-1404-DA5F920F162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fld id="{87E2B687-203C-4C6F-8B01-63E8C725C0D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4E9C13EA-112B-F249-FC0E-CD501EDF6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chemeClr val="tx2"/>
                </a:solidFill>
              </a:rPr>
              <a:t>©Silberschatz, Korth and Sudarshan</a:t>
            </a:r>
          </a:p>
        </p:txBody>
      </p:sp>
      <p:sp>
        <p:nvSpPr>
          <p:cNvPr id="1543173" name="Text Box 5">
            <a:extLst>
              <a:ext uri="{FF2B5EF4-FFF2-40B4-BE49-F238E27FC236}">
                <a16:creationId xmlns:a16="http://schemas.microsoft.com/office/drawing/2014/main" id="{A4EF5F80-C036-9663-74C4-98FCAA300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000" b="1">
                <a:solidFill>
                  <a:schemeClr val="tx2"/>
                </a:solidFill>
              </a:rPr>
              <a:t>11.</a:t>
            </a:r>
            <a:fld id="{5BA71C28-F3B8-4F62-948A-06FA894EDC8B}" type="slidenum">
              <a:rPr lang="en-US" altLang="zh-CN" sz="1000" b="1">
                <a:solidFill>
                  <a:schemeClr val="tx2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000" b="1">
              <a:solidFill>
                <a:schemeClr val="tx2"/>
              </a:solidFill>
            </a:endParaRPr>
          </a:p>
        </p:txBody>
      </p:sp>
      <p:sp>
        <p:nvSpPr>
          <p:cNvPr id="1543174" name="Rectangle 6">
            <a:extLst>
              <a:ext uri="{FF2B5EF4-FFF2-40B4-BE49-F238E27FC236}">
                <a16:creationId xmlns:a16="http://schemas.microsoft.com/office/drawing/2014/main" id="{49D7A8EC-99EA-F72F-00D3-AAA97020E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1B2CB79-2D20-70B9-5DF6-FE3D02E45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000" b="1">
                <a:solidFill>
                  <a:schemeClr val="tx2"/>
                </a:solidFill>
              </a:rPr>
              <a:t>Database System Concepts - 6</a:t>
            </a:r>
            <a:r>
              <a:rPr lang="en-US" altLang="zh-CN" sz="1000" b="1" baseline="30000">
                <a:solidFill>
                  <a:schemeClr val="tx2"/>
                </a:solidFill>
              </a:rPr>
              <a:t>th</a:t>
            </a:r>
            <a:r>
              <a:rPr lang="en-US" altLang="zh-CN" sz="1000" b="1">
                <a:solidFill>
                  <a:schemeClr val="tx2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570200A6-C8EC-CE7D-8E6E-67BDC4B59ED5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3" name="Picture 9" descr="Cover-6Ed">
            <a:extLst>
              <a:ext uri="{FF2B5EF4-FFF2-40B4-BE49-F238E27FC236}">
                <a16:creationId xmlns:a16="http://schemas.microsoft.com/office/drawing/2014/main" id="{C849E53D-DEB3-B20F-D41D-22C96DF2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>
            <a:extLst>
              <a:ext uri="{FF2B5EF4-FFF2-40B4-BE49-F238E27FC236}">
                <a16:creationId xmlns:a16="http://schemas.microsoft.com/office/drawing/2014/main" id="{22DA26C5-85F9-117F-87B8-F618F9F7CE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11: Indexing and Hashing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>
            <a:extLst>
              <a:ext uri="{FF2B5EF4-FFF2-40B4-BE49-F238E27FC236}">
                <a16:creationId xmlns:a16="http://schemas.microsoft.com/office/drawing/2014/main" id="{6D4BF343-93FC-FAAD-F101-8FE3B8758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Multilevel Index</a:t>
            </a:r>
            <a:r>
              <a:rPr lang="zh-CN" altLang="en-US" dirty="0">
                <a:ea typeface="+mj-ea"/>
              </a:rPr>
              <a:t>（多级索引）</a:t>
            </a:r>
            <a:endParaRPr lang="en-US" dirty="0">
              <a:ea typeface="+mj-ea"/>
            </a:endParaRPr>
          </a:p>
        </p:txBody>
      </p:sp>
      <p:sp>
        <p:nvSpPr>
          <p:cNvPr id="1345539" name="Rectangle 3">
            <a:extLst>
              <a:ext uri="{FF2B5EF4-FFF2-40B4-BE49-F238E27FC236}">
                <a16:creationId xmlns:a16="http://schemas.microsoft.com/office/drawing/2014/main" id="{A6D838CD-66EE-EFF5-7183-C10A69912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892175"/>
            <a:ext cx="7661275" cy="5299075"/>
          </a:xfrm>
        </p:spPr>
        <p:txBody>
          <a:bodyPr/>
          <a:lstStyle/>
          <a:p>
            <a:r>
              <a:rPr lang="en-US" altLang="zh-CN" sz="2000"/>
              <a:t>If primary index does not fit in memory, access becomes expensive.</a:t>
            </a:r>
          </a:p>
          <a:p>
            <a:r>
              <a:rPr lang="en-US" altLang="zh-CN" sz="2000"/>
              <a:t>Solution: treat primary index kept on disk as a sequential file and construct a sparse index on it.</a:t>
            </a:r>
          </a:p>
          <a:p>
            <a:pPr lvl="1"/>
            <a:r>
              <a:rPr lang="en-US" altLang="zh-CN" sz="2000"/>
              <a:t>outer index – a sparse index of primary index</a:t>
            </a:r>
          </a:p>
          <a:p>
            <a:pPr lvl="1"/>
            <a:r>
              <a:rPr lang="en-US" altLang="zh-CN" sz="2000"/>
              <a:t>inner index – the primary index file</a:t>
            </a:r>
          </a:p>
          <a:p>
            <a:r>
              <a:rPr lang="en-US" altLang="zh-CN" sz="2000"/>
              <a:t>If even outer index is too large to fit in main memory, yet another level of index can be created, and so on.</a:t>
            </a:r>
          </a:p>
          <a:p>
            <a:r>
              <a:rPr lang="en-US" altLang="zh-CN" sz="2000"/>
              <a:t>Indices at all levels must be updated on insertion or deletion from the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53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>
            <a:extLst>
              <a:ext uri="{FF2B5EF4-FFF2-40B4-BE49-F238E27FC236}">
                <a16:creationId xmlns:a16="http://schemas.microsoft.com/office/drawing/2014/main" id="{F0850EEC-FEAC-21D1-A1AF-908AD4FE9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0"/>
            <a:ext cx="8077200" cy="436563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Multilevel Index (Cont.)</a:t>
            </a: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9F5A78CD-E107-0C0E-4B3E-7EE89554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511175"/>
            <a:ext cx="4899025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34" name="Rectangle 2">
            <a:extLst>
              <a:ext uri="{FF2B5EF4-FFF2-40B4-BE49-F238E27FC236}">
                <a16:creationId xmlns:a16="http://schemas.microsoft.com/office/drawing/2014/main" id="{08572F8C-EA6E-1AEB-AD1E-B06024E30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Update:  Deletion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7AFEACA-BA6B-4BD4-91AF-4A6E43FCD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925" y="3360738"/>
            <a:ext cx="7993063" cy="3275012"/>
          </a:xfrm>
        </p:spPr>
        <p:txBody>
          <a:bodyPr/>
          <a:lstStyle/>
          <a:p>
            <a:r>
              <a:rPr lang="en-US" altLang="zh-CN" sz="2000" b="1"/>
              <a:t>Single-level index entry deletion:</a:t>
            </a:r>
          </a:p>
          <a:p>
            <a:pPr lvl="1"/>
            <a:r>
              <a:rPr lang="en-US" altLang="zh-CN" sz="2000" b="1"/>
              <a:t>Dense indices</a:t>
            </a:r>
            <a:r>
              <a:rPr lang="en-US" altLang="zh-CN" sz="2000"/>
              <a:t> – deletion of search-key is similar to file record deletion.</a:t>
            </a:r>
          </a:p>
          <a:p>
            <a:pPr lvl="1"/>
            <a:r>
              <a:rPr lang="en-US" altLang="zh-CN" sz="2000" b="1"/>
              <a:t>Sparse indices</a:t>
            </a:r>
            <a:r>
              <a:rPr lang="en-US" altLang="zh-CN" sz="2000"/>
              <a:t> –</a:t>
            </a:r>
          </a:p>
          <a:p>
            <a:pPr lvl="2"/>
            <a:r>
              <a:rPr lang="en-US" altLang="zh-CN" sz="2000"/>
              <a:t> if an entry for the search key exists in the index, it is deleted </a:t>
            </a:r>
            <a:r>
              <a:rPr lang="en-US" altLang="zh-CN" sz="2000">
                <a:solidFill>
                  <a:srgbClr val="FF0000"/>
                </a:solidFill>
              </a:rPr>
              <a:t>by replacing </a:t>
            </a:r>
            <a:r>
              <a:rPr lang="en-US" altLang="zh-CN" sz="2000"/>
              <a:t>the entry in the index with </a:t>
            </a:r>
            <a:r>
              <a:rPr lang="en-US" altLang="zh-CN" sz="2000">
                <a:solidFill>
                  <a:srgbClr val="FF0000"/>
                </a:solidFill>
              </a:rPr>
              <a:t>the next search-key </a:t>
            </a:r>
            <a:r>
              <a:rPr lang="en-US" altLang="zh-CN" sz="2000"/>
              <a:t>value in the file (in search-key order).  </a:t>
            </a:r>
          </a:p>
          <a:p>
            <a:pPr lvl="2"/>
            <a:r>
              <a:rPr lang="en-US" altLang="zh-CN" sz="2000"/>
              <a:t>If the next search-key value already has an index entry, the entry is deleted instead of being replaced.</a:t>
            </a:r>
          </a:p>
        </p:txBody>
      </p:sp>
      <p:pic>
        <p:nvPicPr>
          <p:cNvPr id="27652" name="Picture 7">
            <a:extLst>
              <a:ext uri="{FF2B5EF4-FFF2-40B4-BE49-F238E27FC236}">
                <a16:creationId xmlns:a16="http://schemas.microsoft.com/office/drawing/2014/main" id="{3365BC89-4B8D-CFD3-2881-B108DA50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890588"/>
            <a:ext cx="60642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3">
            <a:extLst>
              <a:ext uri="{FF2B5EF4-FFF2-40B4-BE49-F238E27FC236}">
                <a16:creationId xmlns:a16="http://schemas.microsoft.com/office/drawing/2014/main" id="{F5840CB7-B523-3918-17EE-838CCBCA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1739900"/>
            <a:ext cx="374015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/>
              <a:t>If deleted record was the only record in the file with its particular search-key value, the search-key is deleted from the index also.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>
            <a:extLst>
              <a:ext uri="{FF2B5EF4-FFF2-40B4-BE49-F238E27FC236}">
                <a16:creationId xmlns:a16="http://schemas.microsoft.com/office/drawing/2014/main" id="{680244C7-01D3-DD63-A03E-C60F717E3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Update:  Insertion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5585597-4EC5-8927-0A1B-3F59C91090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040312"/>
          </a:xfrm>
        </p:spPr>
        <p:txBody>
          <a:bodyPr/>
          <a:lstStyle/>
          <a:p>
            <a:r>
              <a:rPr lang="en-US" altLang="zh-CN" sz="2000" b="1"/>
              <a:t>Single-level index insertion:</a:t>
            </a:r>
          </a:p>
          <a:p>
            <a:pPr lvl="1"/>
            <a:r>
              <a:rPr lang="en-US" altLang="zh-CN" sz="2000"/>
              <a:t>Perform a lookup using the search-key value appearing in the record to be inserted.</a:t>
            </a:r>
          </a:p>
          <a:p>
            <a:pPr lvl="1"/>
            <a:r>
              <a:rPr lang="en-US" altLang="zh-CN" sz="2000" b="1"/>
              <a:t>Dense indices</a:t>
            </a:r>
            <a:r>
              <a:rPr lang="en-US" altLang="zh-CN" sz="2000"/>
              <a:t> – if the search-key value does not appear in the index, insert it.</a:t>
            </a:r>
          </a:p>
          <a:p>
            <a:pPr lvl="1"/>
            <a:r>
              <a:rPr lang="en-US" altLang="zh-CN" sz="2000" b="1"/>
              <a:t>Sparse indices</a:t>
            </a:r>
            <a:r>
              <a:rPr lang="en-US" altLang="zh-CN" sz="2000"/>
              <a:t> – if index stores an entry for each block of the file, no change needs to be made to the index unless a new block is created.  </a:t>
            </a:r>
          </a:p>
          <a:p>
            <a:pPr lvl="2"/>
            <a:r>
              <a:rPr lang="en-US" altLang="zh-CN" sz="2000"/>
              <a:t>If a new block is created, </a:t>
            </a:r>
            <a:r>
              <a:rPr lang="en-US" altLang="zh-CN" sz="2000">
                <a:solidFill>
                  <a:srgbClr val="FF0000"/>
                </a:solidFill>
              </a:rPr>
              <a:t>the first </a:t>
            </a:r>
            <a:r>
              <a:rPr lang="en-US" altLang="zh-CN" sz="2000"/>
              <a:t>search-key value appearing in the new block is inserted into the index.</a:t>
            </a:r>
          </a:p>
          <a:p>
            <a:r>
              <a:rPr lang="en-US" altLang="zh-CN" sz="2000" b="1"/>
              <a:t>Multilevel insertion and deletion:</a:t>
            </a:r>
            <a:r>
              <a:rPr lang="en-US" altLang="zh-CN" sz="2000"/>
              <a:t>  algorithms are simple extensions of the single-level algorithms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>
            <a:extLst>
              <a:ext uri="{FF2B5EF4-FFF2-40B4-BE49-F238E27FC236}">
                <a16:creationId xmlns:a16="http://schemas.microsoft.com/office/drawing/2014/main" id="{FDB15528-A06C-A57F-1EE7-07224073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Secondary Indices</a:t>
            </a:r>
            <a:r>
              <a:rPr lang="zh-CN" altLang="en-US" dirty="0">
                <a:ea typeface="+mj-ea"/>
              </a:rPr>
              <a:t>（辅助索引）</a:t>
            </a:r>
            <a:endParaRPr lang="en-US" dirty="0">
              <a:ea typeface="+mj-ea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B5D4FEF-7753-726E-6D8A-BABE1335E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64425" cy="4138612"/>
          </a:xfrm>
        </p:spPr>
        <p:txBody>
          <a:bodyPr/>
          <a:lstStyle/>
          <a:p>
            <a:r>
              <a:rPr lang="en-US" altLang="zh-CN" sz="2000"/>
              <a:t>Frequently, one wants to find all the records whose values in a certain field (which is not the search-key of the primary index) satisfy some condition.</a:t>
            </a:r>
          </a:p>
          <a:p>
            <a:pPr lvl="1"/>
            <a:r>
              <a:rPr lang="en-US" altLang="zh-CN" sz="2000"/>
              <a:t>Example 1: In the </a:t>
            </a:r>
            <a:r>
              <a:rPr lang="en-US" altLang="zh-CN" sz="2000" i="1"/>
              <a:t>instructor</a:t>
            </a:r>
            <a:r>
              <a:rPr lang="en-US" altLang="zh-CN" sz="2000"/>
              <a:t> relation stored sequentially by ID, we may want to find all instructors in a particular department</a:t>
            </a:r>
          </a:p>
          <a:p>
            <a:pPr lvl="1"/>
            <a:r>
              <a:rPr lang="en-US" altLang="zh-CN" sz="2000"/>
              <a:t>Example 2: as above, but where we want to find all instructors with a specified salary or with salary in a specified range of values</a:t>
            </a:r>
          </a:p>
          <a:p>
            <a:r>
              <a:rPr lang="en-US" altLang="zh-CN" sz="2000"/>
              <a:t>We can have a secondary index with an index record for each search-key value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>
            <a:extLst>
              <a:ext uri="{FF2B5EF4-FFF2-40B4-BE49-F238E27FC236}">
                <a16:creationId xmlns:a16="http://schemas.microsoft.com/office/drawing/2014/main" id="{A52F5218-728C-80B2-B08B-C89ADC5FD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968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Secondary Indices Example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3BBDAD3-997D-635D-6CC7-D26E34AE2AB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00113" y="5140325"/>
            <a:ext cx="7661275" cy="1189038"/>
          </a:xfrm>
        </p:spPr>
        <p:txBody>
          <a:bodyPr/>
          <a:lstStyle/>
          <a:p>
            <a:r>
              <a:rPr lang="en-US" altLang="zh-CN" sz="2000"/>
              <a:t>Index record points to a </a:t>
            </a:r>
            <a:r>
              <a:rPr lang="en-US" altLang="zh-CN" sz="2000">
                <a:solidFill>
                  <a:srgbClr val="FF0000"/>
                </a:solidFill>
              </a:rPr>
              <a:t>bucket</a:t>
            </a:r>
            <a:r>
              <a:rPr lang="en-US" altLang="zh-CN" sz="2000"/>
              <a:t> that contains </a:t>
            </a:r>
            <a:r>
              <a:rPr lang="en-US" altLang="zh-CN" sz="2000">
                <a:solidFill>
                  <a:srgbClr val="FF0000"/>
                </a:solidFill>
              </a:rPr>
              <a:t>pointers</a:t>
            </a:r>
            <a:r>
              <a:rPr lang="en-US" altLang="zh-CN" sz="2000"/>
              <a:t> to all the actual records with that particular search-key value.</a:t>
            </a:r>
          </a:p>
          <a:p>
            <a:r>
              <a:rPr lang="en-US" altLang="zh-CN" sz="2000"/>
              <a:t>Secondary indices have to be </a:t>
            </a:r>
            <a:r>
              <a:rPr lang="en-US" altLang="zh-CN" sz="2000">
                <a:solidFill>
                  <a:srgbClr val="FF0000"/>
                </a:solidFill>
              </a:rPr>
              <a:t>dense</a:t>
            </a: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318F45D7-87A6-C466-1378-BB5D3AA5E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4602163"/>
            <a:ext cx="4489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/>
              <a:t>Secondary index on </a:t>
            </a:r>
            <a:r>
              <a:rPr kumimoji="0" lang="en-US" altLang="zh-CN" b="1" i="1"/>
              <a:t>salary </a:t>
            </a:r>
            <a:r>
              <a:rPr kumimoji="0" lang="en-US" altLang="zh-CN" b="1"/>
              <a:t>field of </a:t>
            </a:r>
            <a:r>
              <a:rPr kumimoji="0" lang="en-US" altLang="zh-CN" b="1" i="1"/>
              <a:t>instructor</a:t>
            </a:r>
            <a:endParaRPr kumimoji="0" lang="en-US" altLang="zh-CN" b="1"/>
          </a:p>
        </p:txBody>
      </p:sp>
      <p:pic>
        <p:nvPicPr>
          <p:cNvPr id="33797" name="Picture 7">
            <a:extLst>
              <a:ext uri="{FF2B5EF4-FFF2-40B4-BE49-F238E27FC236}">
                <a16:creationId xmlns:a16="http://schemas.microsoft.com/office/drawing/2014/main" id="{BB7148A7-8F5A-4427-614A-8C599125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74700"/>
            <a:ext cx="79248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>
            <a:extLst>
              <a:ext uri="{FF2B5EF4-FFF2-40B4-BE49-F238E27FC236}">
                <a16:creationId xmlns:a16="http://schemas.microsoft.com/office/drawing/2014/main" id="{ABC30A09-BE4D-7C8D-010A-6CEBFECAF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Primary and Secondary Indices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3AA294B-ED82-EE1A-1512-6B9B8AFD1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Indices offer substantial benefits when searching for records.</a:t>
            </a:r>
          </a:p>
          <a:p>
            <a:r>
              <a:rPr lang="en-US" altLang="zh-CN" sz="2000"/>
              <a:t>BUT: Updating indices imposes overhead on database modification --when a file is modified, every index on the file must be updated, </a:t>
            </a:r>
          </a:p>
          <a:p>
            <a:r>
              <a:rPr lang="en-US" altLang="zh-CN" sz="2000"/>
              <a:t>Sequential scan using primary index is efficient, but a sequential scan using a secondary index is expensive </a:t>
            </a:r>
          </a:p>
          <a:p>
            <a:pPr lvl="1"/>
            <a:r>
              <a:rPr lang="en-US" altLang="zh-CN" sz="2000"/>
              <a:t>Each record access may fetch a new block from disk</a:t>
            </a:r>
          </a:p>
          <a:p>
            <a:pPr lvl="1"/>
            <a:r>
              <a:rPr lang="en-US" altLang="zh-CN" sz="2000"/>
              <a:t>Block fetch requires about 5 to 10 milliseconds, versus about 100 nanoseconds for memory access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>
            <a:extLst>
              <a:ext uri="{FF2B5EF4-FFF2-40B4-BE49-F238E27FC236}">
                <a16:creationId xmlns:a16="http://schemas.microsoft.com/office/drawing/2014/main" id="{9082F345-14FB-74FC-3DC9-A321A7259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Index Files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619EEAF-E166-C825-5959-FD2BADAB9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663700"/>
            <a:ext cx="7581900" cy="4260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/>
              <a:t>Disadvantage of indexed-sequential files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performance degrades as file grows, since many overflow blocks get created.  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Periodic reorganization of entire file is required.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Advantage of B</a:t>
            </a:r>
            <a:r>
              <a:rPr lang="en-US" altLang="zh-CN" sz="2000" baseline="30000"/>
              <a:t>+</a:t>
            </a:r>
            <a:r>
              <a:rPr lang="en-US" altLang="zh-CN" sz="2000"/>
              <a:t>-tree</a:t>
            </a:r>
            <a:r>
              <a:rPr lang="en-US" altLang="zh-CN" sz="1600"/>
              <a:t> </a:t>
            </a:r>
            <a:r>
              <a:rPr lang="en-US" altLang="zh-CN" sz="2000"/>
              <a:t>index files:  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Reorganization of entire file is not required to maintain performance.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(Minor) disadvantage of B</a:t>
            </a:r>
            <a:r>
              <a:rPr lang="en-US" altLang="zh-CN" sz="2000" baseline="30000"/>
              <a:t>+</a:t>
            </a:r>
            <a:r>
              <a:rPr lang="en-US" altLang="zh-CN" sz="200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extra insertion and deletion overhead, space overhead.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Advantages of B</a:t>
            </a:r>
            <a:r>
              <a:rPr lang="en-US" altLang="zh-CN" sz="2000" baseline="30000"/>
              <a:t>+</a:t>
            </a:r>
            <a:r>
              <a:rPr lang="en-US" altLang="zh-CN" sz="2000"/>
              <a:t>-trees outweigh disadvantages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B</a:t>
            </a:r>
            <a:r>
              <a:rPr lang="en-US" altLang="zh-CN" sz="2000" baseline="30000"/>
              <a:t>+</a:t>
            </a:r>
            <a:r>
              <a:rPr lang="en-US" altLang="zh-CN" sz="2000"/>
              <a:t>-trees are used extensively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6EDE773D-C925-EACA-B12A-3061DB41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1120775"/>
            <a:ext cx="694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B</a:t>
            </a:r>
            <a:r>
              <a:rPr kumimoji="0" lang="en-US" altLang="zh-CN" sz="2000" baseline="30000"/>
              <a:t>+</a:t>
            </a:r>
            <a:r>
              <a:rPr kumimoji="0" lang="en-US" altLang="zh-CN" sz="2000"/>
              <a:t>-tree indices are an alternative to indexed-sequential files.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1839105-2CA9-AA36-E015-B883CE3A2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Example of B</a:t>
            </a:r>
            <a:r>
              <a:rPr lang="en-US" altLang="zh-CN" baseline="30000">
                <a:effectLst/>
              </a:rPr>
              <a:t>+</a:t>
            </a:r>
            <a:r>
              <a:rPr lang="en-US" altLang="zh-CN">
                <a:effectLst/>
              </a:rPr>
              <a:t>-Tree</a:t>
            </a:r>
          </a:p>
        </p:txBody>
      </p:sp>
      <p:pic>
        <p:nvPicPr>
          <p:cNvPr id="39939" name="Picture 5">
            <a:extLst>
              <a:ext uri="{FF2B5EF4-FFF2-40B4-BE49-F238E27FC236}">
                <a16:creationId xmlns:a16="http://schemas.microsoft.com/office/drawing/2014/main" id="{C8CBF830-FB93-1B21-72DE-18CAEF91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176338"/>
            <a:ext cx="8891587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6EC56221-319B-F100-F6CA-2D9A51332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Index Files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A50D44B6-AA36-7344-A93B-6793DC37A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757363"/>
            <a:ext cx="7246937" cy="4244975"/>
          </a:xfrm>
        </p:spPr>
        <p:txBody>
          <a:bodyPr/>
          <a:lstStyle/>
          <a:p>
            <a:r>
              <a:rPr lang="en-US" altLang="zh-CN" sz="2000"/>
              <a:t>All paths from root to leaf are of the same length</a:t>
            </a:r>
          </a:p>
          <a:p>
            <a:r>
              <a:rPr lang="en-US" altLang="zh-CN" sz="2000"/>
              <a:t>Each node that is not a root or a leaf has between </a:t>
            </a:r>
            <a:r>
              <a:rPr lang="en-US" altLang="zh-CN" sz="2000">
                <a:sym typeface="Symbol" panose="05050102010706020507" pitchFamily="18" charset="2"/>
              </a:rPr>
              <a:t></a:t>
            </a:r>
            <a:r>
              <a:rPr lang="en-US" altLang="zh-CN" sz="2000" i="1"/>
              <a:t>n</a:t>
            </a:r>
            <a:r>
              <a:rPr lang="en-US" altLang="zh-CN" sz="2000"/>
              <a:t>/2</a:t>
            </a:r>
            <a:r>
              <a:rPr lang="en-US" altLang="zh-CN" sz="2000">
                <a:sym typeface="Symbol" panose="05050102010706020507" pitchFamily="18" charset="2"/>
              </a:rPr>
              <a:t></a:t>
            </a:r>
            <a:r>
              <a:rPr lang="en-US" altLang="zh-CN" sz="2000"/>
              <a:t> and </a:t>
            </a:r>
            <a:r>
              <a:rPr lang="en-US" altLang="zh-CN" sz="2000" i="1"/>
              <a:t>n</a:t>
            </a:r>
            <a:r>
              <a:rPr lang="en-US" altLang="zh-CN" sz="2000"/>
              <a:t> children.</a:t>
            </a:r>
          </a:p>
          <a:p>
            <a:r>
              <a:rPr lang="en-US" altLang="zh-CN" sz="2000"/>
              <a:t>A leaf node has between </a:t>
            </a:r>
            <a:r>
              <a:rPr lang="en-US" altLang="zh-CN" sz="2000">
                <a:sym typeface="Symbol" panose="05050102010706020507" pitchFamily="18" charset="2"/>
              </a:rPr>
              <a:t></a:t>
            </a:r>
            <a:r>
              <a:rPr lang="en-US" altLang="zh-CN" sz="2000"/>
              <a:t>(</a:t>
            </a:r>
            <a:r>
              <a:rPr lang="en-US" altLang="zh-CN" sz="2000" i="1"/>
              <a:t>n</a:t>
            </a:r>
            <a:r>
              <a:rPr lang="en-US" altLang="zh-CN" sz="2000"/>
              <a:t>–1)/2</a:t>
            </a:r>
            <a:r>
              <a:rPr lang="en-US" altLang="zh-CN" sz="2000">
                <a:sym typeface="Symbol" panose="05050102010706020507" pitchFamily="18" charset="2"/>
              </a:rPr>
              <a:t></a:t>
            </a:r>
            <a:r>
              <a:rPr lang="en-US" altLang="zh-CN" sz="2000"/>
              <a:t> and </a:t>
            </a:r>
            <a:r>
              <a:rPr lang="en-US" altLang="zh-CN" sz="2000" i="1"/>
              <a:t>n</a:t>
            </a:r>
            <a:r>
              <a:rPr lang="en-US" altLang="zh-CN" sz="2000"/>
              <a:t>–1 values</a:t>
            </a:r>
          </a:p>
          <a:p>
            <a:r>
              <a:rPr lang="en-US" altLang="zh-CN" sz="2000"/>
              <a:t>Special cases: </a:t>
            </a:r>
          </a:p>
          <a:p>
            <a:pPr lvl="1"/>
            <a:r>
              <a:rPr lang="en-US" altLang="zh-CN" sz="2000"/>
              <a:t>If the root is not a leaf, it has at least 2 children.</a:t>
            </a:r>
          </a:p>
          <a:p>
            <a:pPr lvl="1"/>
            <a:r>
              <a:rPr lang="en-US" altLang="zh-CN" sz="2000"/>
              <a:t>If the root is a leaf (that is, there are no other nodes in the tree), it can have between 0 and (</a:t>
            </a:r>
            <a:r>
              <a:rPr lang="en-US" altLang="zh-CN" sz="2000" i="1"/>
              <a:t>n</a:t>
            </a:r>
            <a:r>
              <a:rPr lang="en-US" altLang="zh-CN" sz="2000"/>
              <a:t>–1) values.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1FDCB326-8405-FAA6-C67A-CEF419AA4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36650"/>
            <a:ext cx="685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A B</a:t>
            </a:r>
            <a:r>
              <a:rPr kumimoji="0" lang="en-US" altLang="zh-CN" sz="2000" baseline="30000"/>
              <a:t>+</a:t>
            </a:r>
            <a:r>
              <a:rPr kumimoji="0" lang="en-US" altLang="zh-CN" sz="2000"/>
              <a:t>-tree is a rooted tree satisfying the following properties: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>
            <a:extLst>
              <a:ext uri="{FF2B5EF4-FFF2-40B4-BE49-F238E27FC236}">
                <a16:creationId xmlns:a16="http://schemas.microsoft.com/office/drawing/2014/main" id="{2DBD7D91-2185-EFEC-C52A-0CF9759C7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11:  Indexing and Hashing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968BC46-8774-FAD9-BD75-B6C72909B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Basic Concepts</a:t>
            </a:r>
          </a:p>
          <a:p>
            <a:r>
              <a:rPr lang="en-US" altLang="zh-CN"/>
              <a:t>Ordered Indices </a:t>
            </a:r>
          </a:p>
          <a:p>
            <a:r>
              <a:rPr lang="en-US" altLang="zh-CN"/>
              <a:t>B</a:t>
            </a:r>
            <a:r>
              <a:rPr lang="en-US" altLang="zh-CN" baseline="30000"/>
              <a:t>+</a:t>
            </a:r>
            <a:r>
              <a:rPr lang="en-US" altLang="zh-CN"/>
              <a:t>-Tree Index Files</a:t>
            </a:r>
          </a:p>
          <a:p>
            <a:r>
              <a:rPr lang="en-US" altLang="zh-CN"/>
              <a:t>B-Tree Index Files</a:t>
            </a:r>
          </a:p>
          <a:p>
            <a:r>
              <a:rPr lang="en-US" altLang="zh-CN"/>
              <a:t>Static Hashing</a:t>
            </a:r>
          </a:p>
          <a:p>
            <a:r>
              <a:rPr lang="en-US" altLang="zh-CN"/>
              <a:t>Dynamic Hashing </a:t>
            </a:r>
          </a:p>
          <a:p>
            <a:r>
              <a:rPr lang="en-US" altLang="zh-CN"/>
              <a:t>Comparison of Ordered Indexing and Hashing </a:t>
            </a:r>
          </a:p>
          <a:p>
            <a:r>
              <a:rPr lang="en-US" altLang="zh-CN"/>
              <a:t>Index Definition in SQL</a:t>
            </a:r>
          </a:p>
          <a:p>
            <a:r>
              <a:rPr lang="en-US" altLang="zh-CN"/>
              <a:t>Multiple-Key Access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F94B371F-C4AA-47D7-58BF-091370063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Node Structure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973EFD5-52C3-0959-2E3B-5FC817887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655763" algn="l"/>
              </a:tabLst>
            </a:pPr>
            <a:r>
              <a:rPr lang="en-US" altLang="zh-CN" sz="2000"/>
              <a:t>Typical node</a:t>
            </a:r>
            <a:br>
              <a:rPr lang="en-US" altLang="zh-CN" sz="2000"/>
            </a:br>
            <a:br>
              <a:rPr lang="en-US" altLang="zh-CN" sz="2000"/>
            </a:br>
            <a:br>
              <a:rPr lang="en-US" altLang="zh-CN" sz="2000"/>
            </a:br>
            <a:endParaRPr lang="en-US" altLang="zh-CN" sz="2000"/>
          </a:p>
          <a:p>
            <a:pPr lvl="1">
              <a:tabLst>
                <a:tab pos="1655763" algn="l"/>
              </a:tabLst>
            </a:pPr>
            <a:r>
              <a:rPr lang="en-US" altLang="zh-CN" sz="2000"/>
              <a:t>K</a:t>
            </a:r>
            <a:r>
              <a:rPr lang="en-US" altLang="zh-CN" sz="2000" baseline="-25000"/>
              <a:t>i</a:t>
            </a:r>
            <a:r>
              <a:rPr lang="en-US" altLang="zh-CN" sz="200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zh-CN" sz="2000"/>
              <a:t>P</a:t>
            </a:r>
            <a:r>
              <a:rPr lang="en-US" altLang="zh-CN" sz="2000" baseline="-25000"/>
              <a:t>i</a:t>
            </a:r>
            <a:r>
              <a:rPr lang="en-US" altLang="zh-CN" sz="2000"/>
              <a:t> are pointers to children (for non-leaf nodes) or pointers to records or buckets of records (for leaf nodes).</a:t>
            </a:r>
          </a:p>
          <a:p>
            <a:pPr>
              <a:tabLst>
                <a:tab pos="1655763" algn="l"/>
              </a:tabLst>
            </a:pPr>
            <a:r>
              <a:rPr lang="en-US" altLang="zh-CN" sz="2000"/>
              <a:t>The search-keys in a node are ordered </a:t>
            </a:r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r>
              <a:rPr lang="en-US" altLang="zh-CN" sz="2000"/>
              <a:t>		 </a:t>
            </a:r>
            <a:r>
              <a:rPr lang="en-US" altLang="zh-CN" sz="2000" i="1"/>
              <a:t>K</a:t>
            </a:r>
            <a:r>
              <a:rPr lang="en-US" altLang="zh-CN" sz="2000" baseline="-25000"/>
              <a:t>1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baseline="-25000"/>
              <a:t>2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baseline="-25000"/>
              <a:t>3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. . .</a:t>
            </a:r>
            <a:r>
              <a:rPr lang="en-US" altLang="zh-CN" sz="2000" baseline="-25000"/>
              <a:t>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n–</a:t>
            </a:r>
            <a:r>
              <a:rPr lang="en-US" altLang="zh-CN" sz="2000" baseline="-25000"/>
              <a:t>1</a:t>
            </a:r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r>
              <a:rPr lang="en-US" altLang="zh-CN" sz="2000" baseline="-25000"/>
              <a:t>        </a:t>
            </a:r>
            <a:r>
              <a:rPr lang="en-US" altLang="zh-CN" sz="2000"/>
              <a:t>(Initially assume no duplicate keys, address duplicates later)</a:t>
            </a:r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endParaRPr lang="en-US" altLang="zh-CN" sz="2000"/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endParaRPr lang="en-US" altLang="zh-CN"/>
          </a:p>
          <a:p>
            <a:pPr>
              <a:buFont typeface="Monotype Sorts" charset="2"/>
              <a:buNone/>
              <a:tabLst>
                <a:tab pos="1655763" algn="l"/>
              </a:tabLst>
            </a:pPr>
            <a:endParaRPr lang="en-US" altLang="zh-CN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AEB285FE-E985-803A-2064-9EA98C2E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611313"/>
            <a:ext cx="68405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EF8BFDCE-DE87-B0DE-B8C9-659562C89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Leaf Nodes in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5FE7BF7-7616-9BB7-3527-F847753C4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589088"/>
            <a:ext cx="7848600" cy="4876800"/>
          </a:xfrm>
        </p:spPr>
        <p:txBody>
          <a:bodyPr/>
          <a:lstStyle/>
          <a:p>
            <a:r>
              <a:rPr lang="en-US" altLang="zh-CN" sz="2000"/>
              <a:t>For </a:t>
            </a:r>
            <a:r>
              <a:rPr lang="en-US" altLang="zh-CN" sz="2000" i="1"/>
              <a:t>i</a:t>
            </a:r>
            <a:r>
              <a:rPr lang="en-US" altLang="zh-CN" sz="2000"/>
              <a:t> = 1, 2, . . ., </a:t>
            </a:r>
            <a:r>
              <a:rPr lang="en-US" altLang="zh-CN" sz="2000" i="1"/>
              <a:t>n–</a:t>
            </a:r>
            <a:r>
              <a:rPr lang="en-US" altLang="zh-CN" sz="2000"/>
              <a:t>1, pointer </a:t>
            </a:r>
            <a:r>
              <a:rPr lang="en-US" altLang="zh-CN" sz="2000" i="1"/>
              <a:t>P</a:t>
            </a:r>
            <a:r>
              <a:rPr lang="en-US" altLang="zh-CN" sz="2000" i="1" baseline="-25000"/>
              <a:t>i</a:t>
            </a:r>
            <a:r>
              <a:rPr lang="en-US" altLang="zh-CN" sz="2000"/>
              <a:t> points to a file record with search-key value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i</a:t>
            </a:r>
            <a:r>
              <a:rPr lang="en-US" altLang="zh-CN" sz="2000"/>
              <a:t>, </a:t>
            </a:r>
          </a:p>
          <a:p>
            <a:r>
              <a:rPr lang="en-US" altLang="zh-CN" sz="2000"/>
              <a:t>If </a:t>
            </a:r>
            <a:r>
              <a:rPr lang="en-US" altLang="zh-CN" sz="2000" i="1"/>
              <a:t>L</a:t>
            </a:r>
            <a:r>
              <a:rPr lang="en-US" altLang="zh-CN" sz="2000" i="1" baseline="-25000"/>
              <a:t>i</a:t>
            </a:r>
            <a:r>
              <a:rPr lang="en-US" altLang="zh-CN" sz="2000" i="1"/>
              <a:t>, L</a:t>
            </a:r>
            <a:r>
              <a:rPr lang="en-US" altLang="zh-CN" sz="2000" i="1" baseline="-25000"/>
              <a:t>j</a:t>
            </a:r>
            <a:r>
              <a:rPr lang="en-US" altLang="zh-CN" sz="2000"/>
              <a:t> are leaf nodes and </a:t>
            </a:r>
            <a:r>
              <a:rPr lang="en-US" altLang="zh-CN" sz="2000" i="1"/>
              <a:t>i </a:t>
            </a:r>
            <a:r>
              <a:rPr lang="en-US" altLang="zh-CN" sz="2000"/>
              <a:t>&lt; </a:t>
            </a:r>
            <a:r>
              <a:rPr lang="en-US" altLang="zh-CN" sz="2000" i="1"/>
              <a:t>j, L</a:t>
            </a:r>
            <a:r>
              <a:rPr lang="en-US" altLang="zh-CN" sz="2000" i="1" baseline="-25000"/>
              <a:t>i</a:t>
            </a:r>
            <a:r>
              <a:rPr lang="en-US" altLang="zh-CN" sz="2000"/>
              <a:t>’s search-key values are less than or equal to </a:t>
            </a:r>
            <a:r>
              <a:rPr lang="en-US" altLang="zh-CN" sz="2000" i="1"/>
              <a:t>L</a:t>
            </a:r>
            <a:r>
              <a:rPr lang="en-US" altLang="zh-CN" sz="2000" i="1" baseline="-25000"/>
              <a:t>j</a:t>
            </a:r>
            <a:r>
              <a:rPr lang="en-US" altLang="zh-CN" sz="2000"/>
              <a:t>’s search-key values</a:t>
            </a:r>
          </a:p>
          <a:p>
            <a:r>
              <a:rPr lang="en-US" altLang="zh-CN" sz="2000" i="1"/>
              <a:t>P</a:t>
            </a:r>
            <a:r>
              <a:rPr lang="en-US" altLang="zh-CN" sz="2000" i="1" baseline="-25000"/>
              <a:t>n</a:t>
            </a:r>
            <a:r>
              <a:rPr lang="en-US" altLang="zh-CN" sz="2000"/>
              <a:t> points to next leaf node in search-key order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B0FD3B0C-75C4-2338-8C16-25AF343DE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090613"/>
            <a:ext cx="359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Properties of a leaf node:</a:t>
            </a:r>
          </a:p>
        </p:txBody>
      </p:sp>
      <p:grpSp>
        <p:nvGrpSpPr>
          <p:cNvPr id="45061" name="Group 7">
            <a:extLst>
              <a:ext uri="{FF2B5EF4-FFF2-40B4-BE49-F238E27FC236}">
                <a16:creationId xmlns:a16="http://schemas.microsoft.com/office/drawing/2014/main" id="{9699D1BA-D72D-8F5D-DCA9-1F155B6A362A}"/>
              </a:ext>
            </a:extLst>
          </p:cNvPr>
          <p:cNvGrpSpPr>
            <a:grpSpLocks/>
          </p:cNvGrpSpPr>
          <p:nvPr/>
        </p:nvGrpSpPr>
        <p:grpSpPr bwMode="auto">
          <a:xfrm>
            <a:off x="1206500" y="3371850"/>
            <a:ext cx="7505700" cy="3295650"/>
            <a:chOff x="961" y="2239"/>
            <a:chExt cx="4527" cy="1961"/>
          </a:xfrm>
        </p:grpSpPr>
        <p:pic>
          <p:nvPicPr>
            <p:cNvPr id="45062" name="Picture 8">
              <a:extLst>
                <a:ext uri="{FF2B5EF4-FFF2-40B4-BE49-F238E27FC236}">
                  <a16:creationId xmlns:a16="http://schemas.microsoft.com/office/drawing/2014/main" id="{4D0AEABE-7C84-41D2-E443-07B790311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8">
              <a:extLst>
                <a:ext uri="{FF2B5EF4-FFF2-40B4-BE49-F238E27FC236}">
                  <a16:creationId xmlns:a16="http://schemas.microsoft.com/office/drawing/2014/main" id="{FD64F989-7854-D911-FFD4-621505F95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CBD7C5BC-0832-D418-86F9-A0FAD52FE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Non-Leaf Nodes in B</a:t>
            </a:r>
            <a:r>
              <a:rPr lang="en-US" baseline="300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+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-Trees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72557F8-2196-AE98-BB3B-0A58D2357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Non leaf nodes form a multi-level sparse index on the leaf nodes.  For a non-leaf node with </a:t>
            </a:r>
            <a:r>
              <a:rPr lang="en-US" altLang="zh-CN" sz="2000" i="1"/>
              <a:t>m</a:t>
            </a:r>
            <a:r>
              <a:rPr lang="en-US" altLang="zh-CN" sz="2000"/>
              <a:t> pointers:</a:t>
            </a:r>
          </a:p>
          <a:p>
            <a:pPr lvl="1"/>
            <a:r>
              <a:rPr lang="en-US" altLang="zh-CN" sz="2000"/>
              <a:t>All the search-keys in the subtree to which </a:t>
            </a:r>
            <a:r>
              <a:rPr lang="en-US" altLang="zh-CN" sz="2000" i="1"/>
              <a:t>P</a:t>
            </a:r>
            <a:r>
              <a:rPr lang="en-US" altLang="zh-CN" sz="2000" baseline="-25000"/>
              <a:t>1</a:t>
            </a:r>
            <a:r>
              <a:rPr lang="en-US" altLang="zh-CN" sz="2000"/>
              <a:t> points are less than </a:t>
            </a:r>
            <a:r>
              <a:rPr lang="en-US" altLang="zh-CN" sz="2000" i="1"/>
              <a:t>K</a:t>
            </a:r>
            <a:r>
              <a:rPr lang="en-US" altLang="zh-CN" sz="2000" baseline="-25000"/>
              <a:t>1 </a:t>
            </a:r>
            <a:endParaRPr lang="en-US" altLang="zh-CN" sz="2000"/>
          </a:p>
          <a:p>
            <a:pPr lvl="1"/>
            <a:r>
              <a:rPr lang="en-US" altLang="zh-CN" sz="2000"/>
              <a:t>For 2 </a:t>
            </a:r>
            <a:r>
              <a:rPr lang="en-US" altLang="zh-CN" sz="2000">
                <a:sym typeface="Symbol" panose="05050102010706020507" pitchFamily="18" charset="2"/>
              </a:rPr>
              <a:t> </a:t>
            </a:r>
            <a:r>
              <a:rPr lang="en-US" altLang="zh-CN" sz="2000" i="1">
                <a:sym typeface="Symbol" panose="05050102010706020507" pitchFamily="18" charset="2"/>
              </a:rPr>
              <a:t>i </a:t>
            </a:r>
            <a:r>
              <a:rPr lang="en-US" altLang="zh-CN" sz="2000">
                <a:sym typeface="Symbol" panose="05050102010706020507" pitchFamily="18" charset="2"/>
              </a:rPr>
              <a:t> </a:t>
            </a:r>
            <a:r>
              <a:rPr lang="en-US" altLang="zh-CN" sz="2000" i="1">
                <a:sym typeface="Symbol" panose="05050102010706020507" pitchFamily="18" charset="2"/>
              </a:rPr>
              <a:t>n </a:t>
            </a:r>
            <a:r>
              <a:rPr lang="en-US" altLang="zh-CN" sz="2000"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zh-CN" sz="2000" i="1">
                <a:sym typeface="Symbol" panose="05050102010706020507" pitchFamily="18" charset="2"/>
              </a:rPr>
              <a:t>P</a:t>
            </a:r>
            <a:r>
              <a:rPr lang="en-US" altLang="zh-CN" sz="2000" i="1" baseline="-25000">
                <a:sym typeface="Symbol" panose="05050102010706020507" pitchFamily="18" charset="2"/>
              </a:rPr>
              <a:t>i</a:t>
            </a:r>
            <a:r>
              <a:rPr lang="en-US" altLang="zh-CN" sz="200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zh-CN" sz="2000" i="1">
                <a:sym typeface="Symbol" panose="05050102010706020507" pitchFamily="18" charset="2"/>
              </a:rPr>
              <a:t>K</a:t>
            </a:r>
            <a:r>
              <a:rPr lang="en-US" altLang="zh-CN" sz="2000" i="1" baseline="-25000"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sym typeface="Symbol" panose="05050102010706020507" pitchFamily="18" charset="2"/>
              </a:rPr>
              <a:t>–1</a:t>
            </a:r>
            <a:r>
              <a:rPr lang="en-US" altLang="zh-CN" sz="2000">
                <a:sym typeface="Symbol" panose="05050102010706020507" pitchFamily="18" charset="2"/>
              </a:rPr>
              <a:t> and less than </a:t>
            </a:r>
            <a:r>
              <a:rPr lang="en-US" altLang="zh-CN" sz="2000" i="1">
                <a:sym typeface="Symbol" panose="05050102010706020507" pitchFamily="18" charset="2"/>
              </a:rPr>
              <a:t>K</a:t>
            </a:r>
            <a:r>
              <a:rPr lang="en-US" altLang="zh-CN" sz="2000" i="1" baseline="-25000">
                <a:sym typeface="Symbol" panose="05050102010706020507" pitchFamily="18" charset="2"/>
              </a:rPr>
              <a:t>i </a:t>
            </a:r>
          </a:p>
          <a:p>
            <a:pPr lvl="1"/>
            <a:r>
              <a:rPr lang="en-US" altLang="zh-CN" sz="2000">
                <a:sym typeface="Symbol" panose="05050102010706020507" pitchFamily="18" charset="2"/>
              </a:rPr>
              <a:t>All the search-keys in the subtree to which </a:t>
            </a:r>
            <a:r>
              <a:rPr lang="en-US" altLang="zh-CN" sz="2000" i="1">
                <a:sym typeface="Symbol" panose="05050102010706020507" pitchFamily="18" charset="2"/>
              </a:rPr>
              <a:t>P</a:t>
            </a:r>
            <a:r>
              <a:rPr lang="en-US" altLang="zh-CN" sz="2000" i="1" baseline="-25000">
                <a:sym typeface="Symbol" panose="05050102010706020507" pitchFamily="18" charset="2"/>
              </a:rPr>
              <a:t>n</a:t>
            </a:r>
            <a:r>
              <a:rPr lang="en-US" altLang="zh-CN" sz="200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zh-CN" sz="2000" i="1">
                <a:sym typeface="Symbol" panose="05050102010706020507" pitchFamily="18" charset="2"/>
              </a:rPr>
              <a:t>K</a:t>
            </a:r>
            <a:r>
              <a:rPr lang="en-US" altLang="zh-CN" sz="2000" i="1" baseline="-25000">
                <a:sym typeface="Symbol" panose="05050102010706020507" pitchFamily="18" charset="2"/>
              </a:rPr>
              <a:t>n</a:t>
            </a:r>
            <a:r>
              <a:rPr lang="en-US" altLang="zh-CN" sz="2000" baseline="-25000">
                <a:sym typeface="Symbol" panose="05050102010706020507" pitchFamily="18" charset="2"/>
              </a:rPr>
              <a:t>–1</a:t>
            </a:r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5FB75F5B-A042-5E9A-F0F0-405A9665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5253038"/>
            <a:ext cx="68405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3E29E3B8-9FCB-F56C-A268-05151B460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2F5080A-C426-944A-AD16-DFF7C93DB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3960813"/>
            <a:ext cx="6724650" cy="2035175"/>
          </a:xfrm>
        </p:spPr>
        <p:txBody>
          <a:bodyPr/>
          <a:lstStyle/>
          <a:p>
            <a:r>
              <a:rPr lang="en-US" altLang="zh-CN" sz="2000"/>
              <a:t>Leaf nodes must have between 3 and 5 values </a:t>
            </a:r>
            <a:br>
              <a:rPr lang="en-US" altLang="zh-CN" sz="2000"/>
            </a:br>
            <a:r>
              <a:rPr lang="en-US" altLang="zh-CN" sz="2000"/>
              <a:t>(</a:t>
            </a:r>
            <a:r>
              <a:rPr lang="en-US" altLang="zh-CN" sz="2000">
                <a:sym typeface="Symbol" panose="05050102010706020507" pitchFamily="18" charset="2"/>
              </a:rPr>
              <a:t>(</a:t>
            </a:r>
            <a:r>
              <a:rPr lang="en-US" altLang="zh-CN" sz="2000" i="1">
                <a:sym typeface="Symbol" panose="05050102010706020507" pitchFamily="18" charset="2"/>
              </a:rPr>
              <a:t>n</a:t>
            </a:r>
            <a:r>
              <a:rPr lang="en-US" altLang="zh-CN" sz="2000">
                <a:sym typeface="Symbol" panose="05050102010706020507" pitchFamily="18" charset="2"/>
              </a:rPr>
              <a:t>–1)/2 and </a:t>
            </a:r>
            <a:r>
              <a:rPr lang="en-US" altLang="zh-CN" sz="2000" i="1">
                <a:sym typeface="Symbol" panose="05050102010706020507" pitchFamily="18" charset="2"/>
              </a:rPr>
              <a:t>n </a:t>
            </a:r>
            <a:r>
              <a:rPr lang="en-US" altLang="zh-CN" sz="2000">
                <a:sym typeface="Symbol" panose="05050102010706020507" pitchFamily="18" charset="2"/>
              </a:rPr>
              <a:t>–1, with </a:t>
            </a:r>
            <a:r>
              <a:rPr lang="en-US" altLang="zh-CN" sz="2000" i="1">
                <a:sym typeface="Symbol" panose="05050102010706020507" pitchFamily="18" charset="2"/>
              </a:rPr>
              <a:t>n</a:t>
            </a:r>
            <a:r>
              <a:rPr lang="en-US" altLang="zh-CN" sz="2000">
                <a:sym typeface="Symbol" panose="05050102010706020507" pitchFamily="18" charset="2"/>
              </a:rPr>
              <a:t> = 6).</a:t>
            </a:r>
          </a:p>
          <a:p>
            <a:r>
              <a:rPr lang="en-US" altLang="zh-CN" sz="200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zh-CN" sz="2000"/>
              <a:t>(</a:t>
            </a:r>
            <a:r>
              <a:rPr lang="en-US" altLang="zh-CN" sz="2000">
                <a:sym typeface="Symbol" panose="05050102010706020507" pitchFamily="18" charset="2"/>
              </a:rPr>
              <a:t>(</a:t>
            </a:r>
            <a:r>
              <a:rPr lang="en-US" altLang="zh-CN" sz="2000" i="1">
                <a:sym typeface="Symbol" panose="05050102010706020507" pitchFamily="18" charset="2"/>
              </a:rPr>
              <a:t>n</a:t>
            </a:r>
            <a:r>
              <a:rPr lang="en-US" altLang="zh-CN" sz="2000">
                <a:sym typeface="Symbol" panose="05050102010706020507" pitchFamily="18" charset="2"/>
              </a:rPr>
              <a:t>/2 and </a:t>
            </a:r>
            <a:r>
              <a:rPr lang="en-US" altLang="zh-CN" sz="2000" i="1">
                <a:sym typeface="Symbol" panose="05050102010706020507" pitchFamily="18" charset="2"/>
              </a:rPr>
              <a:t>n </a:t>
            </a:r>
            <a:r>
              <a:rPr lang="en-US" altLang="zh-CN" sz="2000">
                <a:sym typeface="Symbol" panose="05050102010706020507" pitchFamily="18" charset="2"/>
              </a:rPr>
              <a:t>with </a:t>
            </a:r>
            <a:r>
              <a:rPr lang="en-US" altLang="zh-CN" sz="2000" i="1">
                <a:sym typeface="Symbol" panose="05050102010706020507" pitchFamily="18" charset="2"/>
              </a:rPr>
              <a:t>n</a:t>
            </a:r>
            <a:r>
              <a:rPr lang="en-US" altLang="zh-CN" sz="2000">
                <a:sym typeface="Symbol" panose="05050102010706020507" pitchFamily="18" charset="2"/>
              </a:rPr>
              <a:t> =6).</a:t>
            </a:r>
          </a:p>
          <a:p>
            <a:r>
              <a:rPr lang="en-US" altLang="zh-CN" sz="2000">
                <a:sym typeface="Symbol" panose="05050102010706020507" pitchFamily="18" charset="2"/>
              </a:rPr>
              <a:t>Root must have at least 2 children.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2789FE6D-FDE8-C2D1-95D7-C02C7C66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8" y="3379788"/>
            <a:ext cx="3314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B</a:t>
            </a:r>
            <a:r>
              <a:rPr kumimoji="0" lang="en-US" altLang="zh-CN" sz="1800" baseline="30000"/>
              <a:t>+</a:t>
            </a:r>
            <a:r>
              <a:rPr kumimoji="0" lang="en-US" altLang="zh-CN" sz="1800"/>
              <a:t>-tree for </a:t>
            </a:r>
            <a:r>
              <a:rPr kumimoji="0" lang="en-US" altLang="zh-CN" sz="1800" i="1"/>
              <a:t>instructor </a:t>
            </a:r>
            <a:r>
              <a:rPr kumimoji="0" lang="en-US" altLang="zh-CN" sz="1800"/>
              <a:t>file (</a:t>
            </a:r>
            <a:r>
              <a:rPr kumimoji="0" lang="en-US" altLang="zh-CN" sz="1800" i="1"/>
              <a:t>n</a:t>
            </a:r>
            <a:r>
              <a:rPr kumimoji="0" lang="en-US" altLang="zh-CN" sz="1800"/>
              <a:t> = 6)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E9AED5C6-C577-6912-97B4-27BC0045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606550"/>
            <a:ext cx="85407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>
            <a:extLst>
              <a:ext uri="{FF2B5EF4-FFF2-40B4-BE49-F238E27FC236}">
                <a16:creationId xmlns:a16="http://schemas.microsoft.com/office/drawing/2014/main" id="{39651535-E77F-0221-130A-525150056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Observations about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35918DD-CD69-60DB-114D-1B314DCF0E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Since the inter-node connections are done by pointers, “logically” close blocks need not be “physically” close.</a:t>
            </a:r>
          </a:p>
          <a:p>
            <a:r>
              <a:rPr lang="en-US" altLang="zh-CN" sz="2000"/>
              <a:t>The non-leaf levels of the B</a:t>
            </a:r>
            <a:r>
              <a:rPr lang="en-US" altLang="zh-CN" sz="2000" baseline="30000"/>
              <a:t>+</a:t>
            </a:r>
            <a:r>
              <a:rPr lang="en-US" altLang="zh-CN" sz="2000"/>
              <a:t>-tree form a hierarchy of sparse indices.</a:t>
            </a:r>
          </a:p>
          <a:p>
            <a:r>
              <a:rPr lang="en-US" altLang="zh-CN" sz="2000"/>
              <a:t>The B</a:t>
            </a:r>
            <a:r>
              <a:rPr lang="en-US" altLang="zh-CN" sz="2000" baseline="30000"/>
              <a:t>+</a:t>
            </a:r>
            <a:r>
              <a:rPr lang="en-US" altLang="zh-CN" sz="2000"/>
              <a:t>-tree contains a relatively small number of levels</a:t>
            </a:r>
          </a:p>
          <a:p>
            <a:pPr lvl="2"/>
            <a:r>
              <a:rPr lang="en-US" altLang="zh-CN" sz="2000"/>
              <a:t>Level below root has at least 2* </a:t>
            </a:r>
            <a:r>
              <a:rPr lang="en-US" altLang="zh-CN" sz="2000">
                <a:sym typeface="Symbol" panose="05050102010706020507" pitchFamily="18" charset="2"/>
              </a:rPr>
              <a:t></a:t>
            </a:r>
            <a:r>
              <a:rPr lang="en-US" altLang="zh-CN" sz="2000"/>
              <a:t>n/2</a:t>
            </a:r>
            <a:r>
              <a:rPr lang="en-US" altLang="zh-CN" sz="2000">
                <a:sym typeface="Symbol" panose="05050102010706020507" pitchFamily="18" charset="2"/>
              </a:rPr>
              <a:t> </a:t>
            </a:r>
            <a:r>
              <a:rPr lang="en-US" altLang="zh-CN" sz="2000"/>
              <a:t>values</a:t>
            </a:r>
          </a:p>
          <a:p>
            <a:pPr lvl="2"/>
            <a:r>
              <a:rPr lang="en-US" altLang="zh-CN" sz="2000"/>
              <a:t>Next level has at least 2* </a:t>
            </a:r>
            <a:r>
              <a:rPr lang="en-US" altLang="zh-CN" sz="2000">
                <a:sym typeface="Symbol" panose="05050102010706020507" pitchFamily="18" charset="2"/>
              </a:rPr>
              <a:t></a:t>
            </a:r>
            <a:r>
              <a:rPr lang="en-US" altLang="zh-CN" sz="2000"/>
              <a:t>n/2</a:t>
            </a:r>
            <a:r>
              <a:rPr lang="en-US" altLang="zh-CN" sz="2000">
                <a:sym typeface="Symbol" panose="05050102010706020507" pitchFamily="18" charset="2"/>
              </a:rPr>
              <a:t> * </a:t>
            </a:r>
            <a:r>
              <a:rPr lang="en-US" altLang="zh-CN" sz="2000"/>
              <a:t>n/2</a:t>
            </a:r>
            <a:r>
              <a:rPr lang="en-US" altLang="zh-CN" sz="2000">
                <a:sym typeface="Symbol" panose="05050102010706020507" pitchFamily="18" charset="2"/>
              </a:rPr>
              <a:t></a:t>
            </a:r>
            <a:r>
              <a:rPr lang="en-US" altLang="zh-CN" sz="2000"/>
              <a:t> values</a:t>
            </a:r>
          </a:p>
          <a:p>
            <a:pPr lvl="2"/>
            <a:r>
              <a:rPr lang="en-US" altLang="zh-CN" sz="2000"/>
              <a:t>.. etc.</a:t>
            </a:r>
          </a:p>
          <a:p>
            <a:pPr lvl="1"/>
            <a:r>
              <a:rPr lang="en-US" altLang="zh-CN" sz="2000"/>
              <a:t>If there are </a:t>
            </a:r>
            <a:r>
              <a:rPr lang="en-US" altLang="zh-CN" sz="2000" i="1"/>
              <a:t>K</a:t>
            </a:r>
            <a:r>
              <a:rPr lang="en-US" altLang="zh-CN" sz="2000"/>
              <a:t> search-key values in the file, the tree height is no more than </a:t>
            </a:r>
            <a:r>
              <a:rPr lang="en-US" altLang="zh-CN" sz="2000">
                <a:sym typeface="Symbol" panose="05050102010706020507" pitchFamily="18" charset="2"/>
              </a:rPr>
              <a:t> log</a:t>
            </a:r>
            <a:r>
              <a:rPr lang="en-US" altLang="zh-CN" sz="2000" baseline="-25000">
                <a:sym typeface="Symbol" panose="05050102010706020507" pitchFamily="18" charset="2"/>
              </a:rPr>
              <a:t></a:t>
            </a:r>
            <a:r>
              <a:rPr lang="en-US" altLang="zh-CN" sz="2000" i="1" baseline="-25000">
                <a:sym typeface="Symbol" panose="05050102010706020507" pitchFamily="18" charset="2"/>
              </a:rPr>
              <a:t>n</a:t>
            </a:r>
            <a:r>
              <a:rPr lang="en-US" altLang="zh-CN" sz="2000" baseline="-25000">
                <a:sym typeface="Symbol" panose="05050102010706020507" pitchFamily="18" charset="2"/>
              </a:rPr>
              <a:t>/2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 i="1">
                <a:sym typeface="Symbol" panose="05050102010706020507" pitchFamily="18" charset="2"/>
              </a:rPr>
              <a:t>K</a:t>
            </a:r>
            <a:r>
              <a:rPr lang="en-US" altLang="zh-CN" sz="2000">
                <a:sym typeface="Symbol" panose="05050102010706020507" pitchFamily="18" charset="2"/>
              </a:rPr>
              <a:t>)</a:t>
            </a:r>
            <a:endParaRPr lang="en-US" altLang="zh-CN" sz="2000"/>
          </a:p>
          <a:p>
            <a:pPr lvl="1"/>
            <a:r>
              <a:rPr lang="en-US" altLang="zh-CN" sz="2000"/>
              <a:t>thus searches can be conducted efficiently.</a:t>
            </a:r>
          </a:p>
          <a:p>
            <a:r>
              <a:rPr lang="en-US" altLang="zh-CN" sz="2000"/>
              <a:t>Insertions and deletions to the main file can be handled efficiently, as the index can be restructured in logarithmic time (as we shall see).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extLst>
              <a:ext uri="{FF2B5EF4-FFF2-40B4-BE49-F238E27FC236}">
                <a16:creationId xmlns:a16="http://schemas.microsoft.com/office/drawing/2014/main" id="{2003C6D6-B055-71EF-1655-E07B1CB66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65CFA23-CF42-7E7F-F9F8-800369C00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4963" y="819150"/>
            <a:ext cx="8455025" cy="3416300"/>
          </a:xfrm>
        </p:spPr>
        <p:txBody>
          <a:bodyPr/>
          <a:lstStyle/>
          <a:p>
            <a:pPr marL="381000" indent="-381000">
              <a:lnSpc>
                <a:spcPct val="80000"/>
              </a:lnSpc>
            </a:pPr>
            <a:r>
              <a:rPr lang="en-US" altLang="zh-CN" sz="2000"/>
              <a:t>Find record with search-key value </a:t>
            </a:r>
            <a:r>
              <a:rPr lang="en-US" altLang="zh-CN" sz="2000" i="1"/>
              <a:t>V.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 i="1"/>
              <a:t>C=root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While C is not a leaf node {</a:t>
            </a:r>
          </a:p>
          <a:p>
            <a:pPr marL="1200150" lvl="2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Let </a:t>
            </a:r>
            <a:r>
              <a:rPr lang="en-US" altLang="zh-CN" sz="2000" i="1"/>
              <a:t>i </a:t>
            </a:r>
            <a:r>
              <a:rPr lang="en-US" altLang="zh-CN" sz="2000"/>
              <a:t>be least value s.t. </a:t>
            </a:r>
            <a:r>
              <a:rPr lang="en-US" altLang="zh-CN" sz="2000" i="1"/>
              <a:t>V </a:t>
            </a:r>
            <a:r>
              <a:rPr lang="en-US" altLang="zh-CN" sz="2000" i="1">
                <a:sym typeface="Symbol" panose="05050102010706020507" pitchFamily="18" charset="2"/>
              </a:rPr>
              <a:t>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i</a:t>
            </a:r>
            <a:r>
              <a:rPr lang="en-US" altLang="zh-CN" sz="2000" i="1"/>
              <a:t>.</a:t>
            </a:r>
            <a:endParaRPr lang="en-US" altLang="zh-CN" sz="2000"/>
          </a:p>
          <a:p>
            <a:pPr marL="1200150" lvl="2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If no such exists, set </a:t>
            </a:r>
            <a:r>
              <a:rPr lang="en-US" altLang="zh-CN" sz="2000" i="1"/>
              <a:t>C</a:t>
            </a:r>
            <a:r>
              <a:rPr lang="en-US" altLang="zh-CN" sz="2000"/>
              <a:t> = </a:t>
            </a:r>
            <a:r>
              <a:rPr lang="en-US" altLang="zh-CN" sz="2000" i="1">
                <a:sym typeface="Symbol" panose="05050102010706020507" pitchFamily="18" charset="2"/>
              </a:rPr>
              <a:t>last non-null pointer in C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</a:p>
          <a:p>
            <a:pPr marL="1200150" lvl="2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Else { if (V=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i</a:t>
            </a:r>
            <a:r>
              <a:rPr lang="en-US" altLang="zh-CN" sz="2000"/>
              <a:t> ) Set C = </a:t>
            </a:r>
            <a:r>
              <a:rPr lang="en-US" altLang="zh-CN" sz="2000" i="1"/>
              <a:t>P</a:t>
            </a:r>
            <a:r>
              <a:rPr lang="en-US" altLang="zh-CN" sz="2000" i="1" baseline="-25000"/>
              <a:t>i +1  </a:t>
            </a:r>
            <a:r>
              <a:rPr lang="en-US" altLang="zh-CN" sz="2000"/>
              <a:t>else </a:t>
            </a:r>
            <a:r>
              <a:rPr lang="en-US" altLang="zh-CN" sz="2000">
                <a:sym typeface="Symbol" panose="05050102010706020507" pitchFamily="18" charset="2"/>
              </a:rPr>
              <a:t>set </a:t>
            </a:r>
            <a:r>
              <a:rPr lang="en-US" altLang="zh-CN" sz="2000" i="1">
                <a:sym typeface="Symbol" panose="05050102010706020507" pitchFamily="18" charset="2"/>
              </a:rPr>
              <a:t>C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i="1"/>
              <a:t>P</a:t>
            </a:r>
            <a:r>
              <a:rPr lang="en-US" altLang="zh-CN" sz="2000" i="1" baseline="-25000"/>
              <a:t>i</a:t>
            </a:r>
            <a:r>
              <a:rPr lang="en-US" altLang="zh-CN" sz="2000"/>
              <a:t>}</a:t>
            </a:r>
            <a:endParaRPr lang="en-US" altLang="zh-CN" sz="2000">
              <a:sym typeface="Symbol" panose="05050102010706020507" pitchFamily="18" charset="2"/>
            </a:endParaRPr>
          </a:p>
          <a:p>
            <a:pPr marL="1200150" lvl="2" indent="-342900">
              <a:lnSpc>
                <a:spcPct val="80000"/>
              </a:lnSpc>
              <a:buFont typeface="Monotype Sorts" charset="2"/>
              <a:buNone/>
            </a:pPr>
            <a:r>
              <a:rPr lang="en-US" altLang="zh-CN" sz="2000"/>
              <a:t>}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Let </a:t>
            </a:r>
            <a:r>
              <a:rPr lang="en-US" altLang="zh-CN" sz="2000" i="1"/>
              <a:t>i </a:t>
            </a:r>
            <a:r>
              <a:rPr lang="en-US" altLang="zh-CN" sz="2000"/>
              <a:t>be least value s.t.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i</a:t>
            </a:r>
            <a:r>
              <a:rPr lang="en-US" altLang="zh-CN" sz="2000" i="1"/>
              <a:t> = V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If there is such a value </a:t>
            </a:r>
            <a:r>
              <a:rPr lang="en-US" altLang="zh-CN" sz="2000" i="1"/>
              <a:t>i, </a:t>
            </a:r>
            <a:r>
              <a:rPr lang="en-US" altLang="zh-CN" sz="2000"/>
              <a:t> follow pointer </a:t>
            </a:r>
            <a:r>
              <a:rPr lang="en-US" altLang="zh-CN" sz="2000" i="1"/>
              <a:t>P</a:t>
            </a:r>
            <a:r>
              <a:rPr lang="en-US" altLang="zh-CN" sz="2000" i="1" baseline="-25000"/>
              <a:t>i</a:t>
            </a:r>
            <a:r>
              <a:rPr lang="en-US" altLang="zh-CN" sz="2000" i="1"/>
              <a:t>  </a:t>
            </a:r>
            <a:r>
              <a:rPr lang="en-US" altLang="zh-CN" sz="2000"/>
              <a:t>to the desired record.</a:t>
            </a:r>
          </a:p>
          <a:p>
            <a:pPr marL="800100" lvl="1" indent="-342900">
              <a:lnSpc>
                <a:spcPct val="80000"/>
              </a:lnSpc>
              <a:buFont typeface="Monotype Sorts" charset="2"/>
              <a:buAutoNum type="arabicPeriod"/>
            </a:pPr>
            <a:r>
              <a:rPr lang="en-US" altLang="zh-CN" sz="2000"/>
              <a:t>Else no record with search-key value </a:t>
            </a:r>
            <a:r>
              <a:rPr lang="en-US" altLang="zh-CN" sz="2000" i="1"/>
              <a:t>k</a:t>
            </a:r>
            <a:r>
              <a:rPr lang="en-US" altLang="zh-CN" sz="2000"/>
              <a:t> exists.</a:t>
            </a:r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9F95CF44-2C35-B7D3-1B6A-3C07D604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4479925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45F7536-946F-D970-C5C7-59F2E30BD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Handling Duplicates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530EEEF-B8C6-353C-9002-957E36D71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3675" cy="5284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/>
              <a:t>With duplicate search keys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In both leaf and internal nodes, 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we cannot guarantee that </a:t>
            </a:r>
            <a:r>
              <a:rPr lang="en-US" altLang="zh-CN" sz="2000" i="1"/>
              <a:t>K</a:t>
            </a:r>
            <a:r>
              <a:rPr lang="en-US" altLang="zh-CN" sz="2000" baseline="-25000"/>
              <a:t>1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baseline="-25000"/>
              <a:t>2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baseline="-25000"/>
              <a:t>3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. . .</a:t>
            </a:r>
            <a:r>
              <a:rPr lang="en-US" altLang="zh-CN" sz="2000" baseline="-25000"/>
              <a:t> </a:t>
            </a:r>
            <a:r>
              <a:rPr lang="en-US" altLang="zh-CN" sz="2000">
                <a:sym typeface="Symbol" panose="05050102010706020507" pitchFamily="18" charset="2"/>
              </a:rPr>
              <a:t>&lt;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n–</a:t>
            </a:r>
            <a:r>
              <a:rPr lang="en-US" altLang="zh-CN" sz="2000" baseline="-25000"/>
              <a:t>1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but can guarantee </a:t>
            </a:r>
            <a:r>
              <a:rPr lang="en-US" altLang="zh-CN" sz="2000" i="1"/>
              <a:t>K</a:t>
            </a:r>
            <a:r>
              <a:rPr lang="en-US" altLang="zh-CN" sz="2000" baseline="-25000"/>
              <a:t>1 </a:t>
            </a:r>
            <a:r>
              <a:rPr lang="en-US" altLang="zh-CN" sz="2000">
                <a:sym typeface="Symbol" panose="05050102010706020507" pitchFamily="18" charset="2"/>
              </a:rPr>
              <a:t>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baseline="-25000"/>
              <a:t>2 </a:t>
            </a:r>
            <a:r>
              <a:rPr lang="en-US" altLang="zh-CN" sz="2000">
                <a:sym typeface="Symbol" panose="05050102010706020507" pitchFamily="18" charset="2"/>
              </a:rPr>
              <a:t>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baseline="-25000"/>
              <a:t>3 </a:t>
            </a:r>
            <a:r>
              <a:rPr lang="en-US" altLang="zh-CN" sz="2000">
                <a:sym typeface="Symbol" panose="05050102010706020507" pitchFamily="18" charset="2"/>
              </a:rPr>
              <a:t></a:t>
            </a:r>
            <a:r>
              <a:rPr lang="en-US" altLang="zh-CN" sz="2000"/>
              <a:t> </a:t>
            </a:r>
            <a:r>
              <a:rPr lang="en-US" altLang="zh-CN" sz="2000" i="1"/>
              <a:t>. . .</a:t>
            </a:r>
            <a:r>
              <a:rPr lang="en-US" altLang="zh-CN" sz="2000" baseline="-25000"/>
              <a:t> </a:t>
            </a:r>
            <a:r>
              <a:rPr lang="en-US" altLang="zh-CN" sz="2000">
                <a:sym typeface="Symbol" panose="05050102010706020507" pitchFamily="18" charset="2"/>
              </a:rPr>
              <a:t></a:t>
            </a:r>
            <a:r>
              <a:rPr lang="en-US" altLang="zh-CN" sz="2000"/>
              <a:t> </a:t>
            </a:r>
            <a:r>
              <a:rPr lang="en-US" altLang="zh-CN" sz="2000" i="1"/>
              <a:t>K</a:t>
            </a:r>
            <a:r>
              <a:rPr lang="en-US" altLang="zh-CN" sz="2000" i="1" baseline="-25000"/>
              <a:t>n–</a:t>
            </a:r>
            <a:r>
              <a:rPr lang="en-US" altLang="zh-CN" sz="2000" baseline="-25000"/>
              <a:t>1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Search-keys in the subtree to which </a:t>
            </a:r>
            <a:r>
              <a:rPr lang="en-US" altLang="zh-CN" sz="2000" i="1"/>
              <a:t>P</a:t>
            </a:r>
            <a:r>
              <a:rPr lang="en-US" altLang="zh-CN" sz="2000" baseline="-25000"/>
              <a:t>i</a:t>
            </a:r>
            <a:r>
              <a:rPr lang="en-US" altLang="zh-CN" sz="2000"/>
              <a:t> points 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are </a:t>
            </a:r>
            <a:r>
              <a:rPr lang="en-US" altLang="zh-CN" sz="2000">
                <a:sym typeface="Symbol" panose="05050102010706020507" pitchFamily="18" charset="2"/>
              </a:rPr>
              <a:t> </a:t>
            </a:r>
            <a:r>
              <a:rPr lang="en-US" altLang="zh-CN" sz="2000" i="1"/>
              <a:t>K</a:t>
            </a:r>
            <a:r>
              <a:rPr lang="en-US" altLang="zh-CN" sz="2000" baseline="-25000"/>
              <a:t>i,</a:t>
            </a:r>
            <a:r>
              <a:rPr lang="en-US" altLang="zh-CN" sz="2000"/>
              <a:t>, but not necessarily &lt; </a:t>
            </a:r>
            <a:r>
              <a:rPr lang="en-US" altLang="zh-CN" sz="2000" i="1"/>
              <a:t>K</a:t>
            </a:r>
            <a:r>
              <a:rPr lang="en-US" altLang="zh-CN" sz="2000" baseline="-25000"/>
              <a:t>i,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To see why, suppose same search key value </a:t>
            </a:r>
            <a:r>
              <a:rPr lang="en-US" altLang="zh-CN" sz="2000" i="1"/>
              <a:t>V  </a:t>
            </a:r>
            <a:r>
              <a:rPr lang="en-US" altLang="zh-CN" sz="2000"/>
              <a:t>is present in two leaf node L</a:t>
            </a:r>
            <a:r>
              <a:rPr lang="en-US" altLang="zh-CN" sz="2000" baseline="-25000"/>
              <a:t>i</a:t>
            </a:r>
            <a:r>
              <a:rPr lang="en-US" altLang="zh-CN" sz="2000"/>
              <a:t> and L</a:t>
            </a:r>
            <a:r>
              <a:rPr lang="en-US" altLang="zh-CN" sz="2000" baseline="-25000"/>
              <a:t>i+1</a:t>
            </a:r>
            <a:r>
              <a:rPr lang="en-US" altLang="zh-CN" sz="2000"/>
              <a:t>.  Then in parent node </a:t>
            </a:r>
            <a:r>
              <a:rPr lang="en-US" altLang="zh-CN" sz="2000" i="1"/>
              <a:t>K</a:t>
            </a:r>
            <a:r>
              <a:rPr lang="en-US" altLang="zh-CN" sz="2000" baseline="-25000"/>
              <a:t>i</a:t>
            </a:r>
            <a:r>
              <a:rPr lang="en-US" altLang="zh-CN" sz="2000"/>
              <a:t> must be equal to V</a:t>
            </a:r>
            <a:endParaRPr lang="en-US" altLang="zh-CN" sz="2000" baseline="-25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E2F0535-A6CB-B983-8A9E-EEAB232FC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Handling Duplicates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58E497BA-EEC1-A7DE-D60D-D93E61196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We modify find procedure as follows </a:t>
            </a:r>
          </a:p>
          <a:p>
            <a:pPr lvl="1"/>
            <a:r>
              <a:rPr lang="en-US" altLang="zh-CN" sz="2400"/>
              <a:t>traverse </a:t>
            </a:r>
            <a:r>
              <a:rPr lang="en-US" altLang="zh-CN" sz="2400" i="1"/>
              <a:t>P</a:t>
            </a:r>
            <a:r>
              <a:rPr lang="en-US" altLang="zh-CN" sz="2400" i="1" baseline="-25000"/>
              <a:t>i </a:t>
            </a:r>
            <a:r>
              <a:rPr lang="en-US" altLang="zh-CN" sz="2400" i="1"/>
              <a:t> </a:t>
            </a:r>
            <a:r>
              <a:rPr lang="en-US" altLang="zh-CN" sz="2400"/>
              <a:t>even if </a:t>
            </a:r>
            <a:r>
              <a:rPr lang="en-US" altLang="zh-CN" sz="2400" i="1"/>
              <a:t>V</a:t>
            </a:r>
            <a:r>
              <a:rPr lang="en-US" altLang="zh-CN" sz="2400"/>
              <a:t> = </a:t>
            </a:r>
            <a:r>
              <a:rPr lang="en-US" altLang="zh-CN" sz="2400" i="1"/>
              <a:t>K</a:t>
            </a:r>
            <a:r>
              <a:rPr lang="en-US" altLang="zh-CN" sz="2400" baseline="-25000"/>
              <a:t>i</a:t>
            </a:r>
          </a:p>
          <a:p>
            <a:pPr lvl="1"/>
            <a:r>
              <a:rPr lang="en-US" altLang="zh-CN" sz="2400"/>
              <a:t>As soon as we reach a leaf node </a:t>
            </a:r>
            <a:r>
              <a:rPr lang="en-US" altLang="zh-CN" sz="2400" i="1"/>
              <a:t>C </a:t>
            </a:r>
            <a:r>
              <a:rPr lang="en-US" altLang="zh-CN" sz="2400"/>
              <a:t>check if </a:t>
            </a:r>
            <a:r>
              <a:rPr lang="en-US" altLang="zh-CN" sz="2400" i="1"/>
              <a:t>C</a:t>
            </a:r>
            <a:r>
              <a:rPr lang="en-US" altLang="zh-CN" sz="2400"/>
              <a:t> has only search key values less than </a:t>
            </a:r>
            <a:r>
              <a:rPr lang="en-US" altLang="zh-CN" sz="2400" i="1"/>
              <a:t>V</a:t>
            </a:r>
          </a:p>
          <a:p>
            <a:pPr lvl="2"/>
            <a:r>
              <a:rPr lang="en-US" altLang="zh-CN" sz="2400"/>
              <a:t>if so set </a:t>
            </a:r>
            <a:r>
              <a:rPr lang="en-US" altLang="zh-CN" sz="2400" i="1"/>
              <a:t>C</a:t>
            </a:r>
            <a:r>
              <a:rPr lang="en-US" altLang="zh-CN" sz="2400"/>
              <a:t> = right sibling of </a:t>
            </a:r>
            <a:r>
              <a:rPr lang="en-US" altLang="zh-CN" sz="2400" i="1"/>
              <a:t>C</a:t>
            </a:r>
            <a:r>
              <a:rPr lang="en-US" altLang="zh-CN" sz="2400"/>
              <a:t> before checking whether </a:t>
            </a:r>
            <a:r>
              <a:rPr lang="en-US" altLang="zh-CN" sz="2400" i="1"/>
              <a:t>C</a:t>
            </a:r>
            <a:r>
              <a:rPr lang="en-US" altLang="zh-CN" sz="2400"/>
              <a:t> contains </a:t>
            </a:r>
            <a:r>
              <a:rPr lang="en-US" altLang="zh-CN" sz="2400" i="1"/>
              <a:t>V</a:t>
            </a:r>
          </a:p>
          <a:p>
            <a:r>
              <a:rPr lang="en-US" altLang="zh-CN" sz="2400"/>
              <a:t>Procedure printAll</a:t>
            </a:r>
          </a:p>
          <a:p>
            <a:pPr lvl="1"/>
            <a:r>
              <a:rPr lang="en-US" altLang="zh-CN" sz="2400"/>
              <a:t>uses modified find procedure to find first occurrence of </a:t>
            </a:r>
            <a:r>
              <a:rPr lang="en-US" altLang="zh-CN" sz="2400" i="1"/>
              <a:t>V</a:t>
            </a:r>
          </a:p>
          <a:p>
            <a:pPr lvl="1"/>
            <a:r>
              <a:rPr lang="en-US" altLang="zh-CN" sz="2400"/>
              <a:t>Traverse through consecutive leaves to find all occurrences of </a:t>
            </a:r>
            <a:r>
              <a:rPr lang="en-US" altLang="zh-CN" sz="2400" i="1"/>
              <a:t>V</a:t>
            </a:r>
            <a:endParaRPr lang="en-US" altLang="zh-CN" sz="2400"/>
          </a:p>
          <a:p>
            <a:endParaRPr lang="en-US" altLang="zh-CN"/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B9D9131F-5C5A-2A9B-F790-C57C0959C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6091238"/>
            <a:ext cx="6562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 b="1">
                <a:solidFill>
                  <a:schemeClr val="tx2"/>
                </a:solidFill>
              </a:rPr>
              <a:t>** Errata note: modified find procedure missing in first printing of 6</a:t>
            </a:r>
            <a:r>
              <a:rPr kumimoji="0" lang="en-US" altLang="zh-CN" sz="1400" b="1" baseline="30000">
                <a:solidFill>
                  <a:schemeClr val="tx2"/>
                </a:solidFill>
              </a:rPr>
              <a:t>th</a:t>
            </a:r>
            <a:r>
              <a:rPr kumimoji="0" lang="en-US" altLang="zh-CN" sz="1400" b="1">
                <a:solidFill>
                  <a:schemeClr val="tx2"/>
                </a:solidFill>
              </a:rPr>
              <a:t> edition</a:t>
            </a:r>
            <a:endParaRPr kumimoji="0" lang="en-IN" altLang="zh-CN" sz="14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extLst>
              <a:ext uri="{FF2B5EF4-FFF2-40B4-BE49-F238E27FC236}">
                <a16:creationId xmlns:a16="http://schemas.microsoft.com/office/drawing/2014/main" id="{A89AA36D-1A4C-4233-AF9A-E3CE1FA54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B</a:t>
            </a:r>
            <a:r>
              <a:rPr lang="en-US" baseline="30000">
                <a:ea typeface="+mj-ea"/>
              </a:rPr>
              <a:t>+-</a:t>
            </a:r>
            <a:r>
              <a:rPr lang="en-US">
                <a:ea typeface="+mj-ea"/>
              </a:rPr>
              <a:t>Trees (Cont.)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EC70A71F-6F3F-1CFC-6B70-10360474E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566025" cy="5073650"/>
          </a:xfrm>
        </p:spPr>
        <p:txBody>
          <a:bodyPr/>
          <a:lstStyle/>
          <a:p>
            <a:r>
              <a:rPr lang="en-US" altLang="zh-CN"/>
              <a:t>If there are </a:t>
            </a:r>
            <a:r>
              <a:rPr lang="en-US" altLang="zh-CN" i="1"/>
              <a:t>K</a:t>
            </a:r>
            <a:r>
              <a:rPr lang="en-US" altLang="zh-CN"/>
              <a:t> search-key values in the file, the height of the tree is no more than </a:t>
            </a:r>
            <a:r>
              <a:rPr lang="en-US" altLang="zh-CN">
                <a:sym typeface="Symbol" panose="05050102010706020507" pitchFamily="18" charset="2"/>
              </a:rPr>
              <a:t>log</a:t>
            </a:r>
            <a:r>
              <a:rPr lang="en-US" altLang="zh-CN" baseline="-25000">
                <a:sym typeface="Symbol" panose="05050102010706020507" pitchFamily="18" charset="2"/>
              </a:rPr>
              <a:t></a:t>
            </a:r>
            <a:r>
              <a:rPr lang="en-US" altLang="zh-CN" i="1" baseline="-25000">
                <a:sym typeface="Symbol" panose="05050102010706020507" pitchFamily="18" charset="2"/>
              </a:rPr>
              <a:t>n</a:t>
            </a:r>
            <a:r>
              <a:rPr lang="en-US" altLang="zh-CN" baseline="-25000">
                <a:sym typeface="Symbol" panose="05050102010706020507" pitchFamily="18" charset="2"/>
              </a:rPr>
              <a:t>/2</a:t>
            </a:r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>
                <a:sym typeface="Symbol" panose="05050102010706020507" pitchFamily="18" charset="2"/>
              </a:rPr>
              <a:t>K</a:t>
            </a:r>
            <a:r>
              <a:rPr lang="en-US" altLang="zh-CN">
                <a:sym typeface="Symbol" panose="05050102010706020507" pitchFamily="18" charset="2"/>
              </a:rPr>
              <a:t>).</a:t>
            </a:r>
          </a:p>
          <a:p>
            <a:r>
              <a:rPr lang="en-US" altLang="zh-CN">
                <a:sym typeface="Symbol" panose="05050102010706020507" pitchFamily="18" charset="2"/>
              </a:rPr>
              <a:t>A node is generally the same size as a disk block, typically 4 kilobytes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and </a:t>
            </a:r>
            <a:r>
              <a:rPr lang="en-US" altLang="zh-CN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is typically around 100 (40 bytes per index entry).</a:t>
            </a:r>
          </a:p>
          <a:p>
            <a:r>
              <a:rPr lang="en-US" altLang="zh-CN">
                <a:sym typeface="Symbol" panose="05050102010706020507" pitchFamily="18" charset="2"/>
              </a:rPr>
              <a:t>With 1 million search key values and </a:t>
            </a:r>
            <a:r>
              <a:rPr lang="en-US" altLang="zh-CN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 = 100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at most </a:t>
            </a:r>
            <a:r>
              <a:rPr lang="en-US" altLang="zh-CN" i="1">
                <a:sym typeface="Symbol" panose="05050102010706020507" pitchFamily="18" charset="2"/>
              </a:rPr>
              <a:t> log</a:t>
            </a:r>
            <a:r>
              <a:rPr lang="en-US" altLang="zh-CN" baseline="-25000">
                <a:sym typeface="Symbol" panose="05050102010706020507" pitchFamily="18" charset="2"/>
              </a:rPr>
              <a:t>50</a:t>
            </a:r>
            <a:r>
              <a:rPr lang="en-US" altLang="zh-CN">
                <a:sym typeface="Symbol" panose="05050102010706020507" pitchFamily="18" charset="2"/>
              </a:rPr>
              <a:t>(1,000,000) = 4 nodes are accessed in a lookup.</a:t>
            </a:r>
          </a:p>
          <a:p>
            <a:r>
              <a:rPr lang="en-US" altLang="zh-CN">
                <a:sym typeface="Symbol" panose="05050102010706020507" pitchFamily="18" charset="2"/>
              </a:rPr>
              <a:t>Contrast this with a balanced binary tree with 1 million search key values — around 20 nodes are accessed in a lookup</a:t>
            </a:r>
          </a:p>
          <a:p>
            <a:pPr lvl="1"/>
            <a:r>
              <a:rPr lang="en-US" altLang="zh-CN"/>
              <a:t>above difference is significant since every node access may need a disk I/O, costing around 20 milliseconds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>
            <a:extLst>
              <a:ext uri="{FF2B5EF4-FFF2-40B4-BE49-F238E27FC236}">
                <a16:creationId xmlns:a16="http://schemas.microsoft.com/office/drawing/2014/main" id="{46899267-67D0-ABD9-34B2-DB206DA97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Insertion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126BD34-D601-C4CB-08C1-9501FD49F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AutoNum type="arabicPeriod"/>
            </a:pPr>
            <a:r>
              <a:rPr lang="en-US" altLang="zh-CN" sz="2000"/>
              <a:t>Find the leaf node in which the search-key value would appear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sz="2000"/>
              <a:t>If the search-key value is already present in the leaf node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/>
              <a:t>Add record to the file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/>
              <a:t>If necessary add a pointer to the bucket.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sz="2000"/>
              <a:t>If the search-key value is not present, then 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/>
              <a:t>add the record to the main file (and create a bucket if necessary)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/>
              <a:t>If there is room in the leaf node, insert (key-value, pointer) pair in the leaf node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/>
              <a:t>Otherwise, split the node (along with the new (key-value, pointer) entry) as discussed in the next slide.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DE57566D-BC34-CAC8-B8E8-C259B04F7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9F729F2-DB64-B862-888A-C32D75ACA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99375" cy="5203825"/>
          </a:xfrm>
        </p:spPr>
        <p:txBody>
          <a:bodyPr/>
          <a:lstStyle/>
          <a:p>
            <a:r>
              <a:rPr lang="en-US" altLang="zh-CN"/>
              <a:t>Indexing mechanisms used to speed up access to desired data.</a:t>
            </a:r>
          </a:p>
          <a:p>
            <a:pPr lvl="1"/>
            <a:r>
              <a:rPr lang="en-US" altLang="zh-CN"/>
              <a:t>E.g., author catalog in library</a:t>
            </a:r>
          </a:p>
          <a:p>
            <a:r>
              <a:rPr lang="en-US" altLang="zh-CN" b="1">
                <a:solidFill>
                  <a:srgbClr val="000099"/>
                </a:solidFill>
              </a:rPr>
              <a:t>Search Key</a:t>
            </a:r>
            <a:r>
              <a:rPr lang="en-US" altLang="zh-CN"/>
              <a:t> - attribute to set of attributes used to look up records in a file.</a:t>
            </a:r>
            <a:r>
              <a:rPr lang="zh-CN" altLang="en-US" sz="1200"/>
              <a:t>（搜索码）</a:t>
            </a:r>
            <a:endParaRPr lang="en-US" altLang="zh-CN" sz="1200"/>
          </a:p>
          <a:p>
            <a:r>
              <a:rPr lang="en-US" altLang="zh-CN"/>
              <a:t>An </a:t>
            </a:r>
            <a:r>
              <a:rPr lang="en-US" altLang="zh-CN" b="1">
                <a:solidFill>
                  <a:srgbClr val="000099"/>
                </a:solidFill>
              </a:rPr>
              <a:t>index file</a:t>
            </a:r>
            <a:r>
              <a:rPr lang="en-US" altLang="zh-CN" b="1"/>
              <a:t> </a:t>
            </a:r>
            <a:r>
              <a:rPr lang="en-US" altLang="zh-CN"/>
              <a:t>consists of records (called </a:t>
            </a:r>
            <a:r>
              <a:rPr lang="en-US" altLang="zh-CN" b="1">
                <a:solidFill>
                  <a:srgbClr val="000099"/>
                </a:solidFill>
              </a:rPr>
              <a:t>index entries</a:t>
            </a:r>
            <a:r>
              <a:rPr lang="en-US" altLang="zh-CN"/>
              <a:t>) of the form</a:t>
            </a:r>
            <a:br>
              <a:rPr lang="en-US" altLang="zh-CN"/>
            </a:br>
            <a:br>
              <a:rPr lang="en-US" altLang="zh-CN"/>
            </a:br>
            <a:endParaRPr lang="en-US" altLang="zh-CN"/>
          </a:p>
          <a:p>
            <a:r>
              <a:rPr lang="en-US" altLang="zh-CN"/>
              <a:t>Index files are typically much smaller than the original file</a:t>
            </a:r>
            <a:r>
              <a:rPr lang="zh-CN" altLang="en-US" sz="1200"/>
              <a:t>（小）</a:t>
            </a:r>
            <a:r>
              <a:rPr lang="en-US" altLang="zh-CN" sz="1200"/>
              <a:t> </a:t>
            </a:r>
          </a:p>
          <a:p>
            <a:r>
              <a:rPr lang="en-US" altLang="zh-CN"/>
              <a:t>Two basic kinds of indices:</a:t>
            </a:r>
          </a:p>
          <a:p>
            <a:pPr lvl="1"/>
            <a:r>
              <a:rPr lang="en-US" altLang="zh-CN" b="1"/>
              <a:t>Ordered indices:  </a:t>
            </a:r>
            <a:r>
              <a:rPr lang="en-US" altLang="zh-CN"/>
              <a:t>search keys are stored in sorted order</a:t>
            </a:r>
            <a:r>
              <a:rPr lang="zh-CN" altLang="en-US" sz="1200"/>
              <a:t>（顺序索引）</a:t>
            </a:r>
            <a:endParaRPr lang="en-US" altLang="zh-CN" sz="1200"/>
          </a:p>
          <a:p>
            <a:pPr lvl="1"/>
            <a:r>
              <a:rPr lang="en-US" altLang="zh-CN" b="1"/>
              <a:t>Hash indices:</a:t>
            </a:r>
            <a:r>
              <a:rPr lang="en-US" altLang="zh-CN"/>
              <a:t>  search keys are distributed uniformly across “buckets” using a “hash function”. </a:t>
            </a:r>
            <a:r>
              <a:rPr lang="zh-CN" altLang="en-US" sz="1200"/>
              <a:t>（散列索引）</a:t>
            </a:r>
            <a:r>
              <a:rPr lang="en-US" altLang="zh-CN" sz="1200"/>
              <a:t> </a:t>
            </a:r>
          </a:p>
          <a:p>
            <a:pPr lvl="1"/>
            <a:endParaRPr lang="en-US" altLang="zh-CN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ED7E569-92CE-7D9E-672D-6EB94F31F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3025775"/>
            <a:ext cx="1506538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search-key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A27C36B-3098-67E4-E2B8-6822A2B3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024188"/>
            <a:ext cx="1184275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pointer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Rectangle 2">
            <a:extLst>
              <a:ext uri="{FF2B5EF4-FFF2-40B4-BE49-F238E27FC236}">
                <a16:creationId xmlns:a16="http://schemas.microsoft.com/office/drawing/2014/main" id="{B6CEA318-74CC-6CE7-2B6F-E641613BC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Insertion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7E07DDC-AE6C-CC87-253D-55165CA60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Splitting a leaf node:</a:t>
            </a:r>
          </a:p>
          <a:p>
            <a:pPr lvl="1"/>
            <a:r>
              <a:rPr lang="en-US" altLang="zh-CN"/>
              <a:t>take the </a:t>
            </a:r>
            <a:r>
              <a:rPr lang="en-US" altLang="zh-CN" i="1"/>
              <a:t>n </a:t>
            </a:r>
            <a:r>
              <a:rPr lang="en-US" altLang="zh-CN"/>
              <a:t>(search-key value, pointer) pairs (including the one being inserted) in sorted order.  Place the first </a:t>
            </a:r>
            <a:r>
              <a:rPr lang="en-US" altLang="zh-CN">
                <a:sym typeface="Symbol" panose="05050102010706020507" pitchFamily="18" charset="2"/>
              </a:rPr>
              <a:t></a:t>
            </a:r>
            <a:r>
              <a:rPr lang="en-US" altLang="zh-CN" i="1">
                <a:sym typeface="Symbol" panose="05050102010706020507" pitchFamily="18" charset="2"/>
              </a:rPr>
              <a:t>n</a:t>
            </a:r>
            <a:r>
              <a:rPr lang="en-US" altLang="zh-CN">
                <a:sym typeface="Symbol" panose="05050102010706020507" pitchFamily="18" charset="2"/>
              </a:rPr>
              <a:t>/2 in the original node, and the rest in a new node.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let the new node be </a:t>
            </a:r>
            <a:r>
              <a:rPr lang="en-US" altLang="zh-CN" i="1">
                <a:sym typeface="Symbol" panose="05050102010706020507" pitchFamily="18" charset="2"/>
              </a:rPr>
              <a:t>p,</a:t>
            </a:r>
            <a:r>
              <a:rPr lang="en-US" altLang="zh-CN">
                <a:sym typeface="Symbol" panose="05050102010706020507" pitchFamily="18" charset="2"/>
              </a:rPr>
              <a:t> and let </a:t>
            </a:r>
            <a:r>
              <a:rPr lang="en-US" altLang="zh-CN" i="1">
                <a:sym typeface="Symbol" panose="05050102010706020507" pitchFamily="18" charset="2"/>
              </a:rPr>
              <a:t>k</a:t>
            </a:r>
            <a:r>
              <a:rPr lang="en-US" altLang="zh-CN">
                <a:sym typeface="Symbol" panose="05050102010706020507" pitchFamily="18" charset="2"/>
              </a:rPr>
              <a:t> be the least key value in </a:t>
            </a:r>
            <a:r>
              <a:rPr lang="en-US" altLang="zh-CN" i="1">
                <a:sym typeface="Symbol" panose="05050102010706020507" pitchFamily="18" charset="2"/>
              </a:rPr>
              <a:t>p.  </a:t>
            </a:r>
            <a:r>
              <a:rPr lang="en-US" altLang="zh-CN">
                <a:sym typeface="Symbol" panose="05050102010706020507" pitchFamily="18" charset="2"/>
              </a:rPr>
              <a:t>Insert (</a:t>
            </a:r>
            <a:r>
              <a:rPr lang="en-US" altLang="zh-CN" i="1">
                <a:sym typeface="Symbol" panose="05050102010706020507" pitchFamily="18" charset="2"/>
              </a:rPr>
              <a:t>k,p</a:t>
            </a:r>
            <a:r>
              <a:rPr lang="en-US" altLang="zh-CN">
                <a:sym typeface="Symbol" panose="05050102010706020507" pitchFamily="18" charset="2"/>
              </a:rPr>
              <a:t>) in the parent of the node being split. 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If the parent is full, split it and </a:t>
            </a:r>
            <a:r>
              <a:rPr lang="en-US" altLang="zh-CN" b="1">
                <a:sym typeface="Symbol" panose="05050102010706020507" pitchFamily="18" charset="2"/>
              </a:rPr>
              <a:t>propagate</a:t>
            </a:r>
            <a:r>
              <a:rPr lang="en-US" altLang="zh-CN">
                <a:sym typeface="Symbol" panose="05050102010706020507" pitchFamily="18" charset="2"/>
              </a:rPr>
              <a:t> the split further up.</a:t>
            </a:r>
          </a:p>
          <a:p>
            <a:r>
              <a:rPr lang="en-US" altLang="zh-CN"/>
              <a:t>Splitting of nodes proceeds upwards till a node that is not full is found. </a:t>
            </a:r>
          </a:p>
          <a:p>
            <a:pPr lvl="1"/>
            <a:r>
              <a:rPr lang="en-US" altLang="zh-CN"/>
              <a:t>In the worst case the root node may be split increasing the height of the tree by 1. 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51D4108C-4EDE-4B5A-CA59-6C29A1C9E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5675313"/>
            <a:ext cx="7767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Result of splitting node containing Brandt, Califieri and Crick on inserting Adams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Next step: insert entry with (Califieri,pointer-to-new-node) into parent</a:t>
            </a:r>
          </a:p>
        </p:txBody>
      </p:sp>
      <p:pic>
        <p:nvPicPr>
          <p:cNvPr id="60421" name="Picture 5">
            <a:extLst>
              <a:ext uri="{FF2B5EF4-FFF2-40B4-BE49-F238E27FC236}">
                <a16:creationId xmlns:a16="http://schemas.microsoft.com/office/drawing/2014/main" id="{817FE152-E374-BF64-42F3-40BE08E5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4765675"/>
            <a:ext cx="7459662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>
            <a:extLst>
              <a:ext uri="{FF2B5EF4-FFF2-40B4-BE49-F238E27FC236}">
                <a16:creationId xmlns:a16="http://schemas.microsoft.com/office/drawing/2014/main" id="{1329213F-BF08-95D7-06C4-BA1351938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B</a:t>
            </a:r>
            <a:r>
              <a:rPr lang="en-US" baseline="300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+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-Tree  Insertion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1861C58A-5B5E-C6CA-E88A-5EB50E9BB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B</a:t>
            </a:r>
            <a:r>
              <a:rPr kumimoji="0" lang="en-US" altLang="zh-CN" sz="1800" baseline="30000"/>
              <a:t>+</a:t>
            </a:r>
            <a:r>
              <a:rPr kumimoji="0" lang="en-US" altLang="zh-CN" sz="1800"/>
              <a:t>-Tree before and after insertion of “Adams”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CAADF4E0-7199-B2D7-C12A-8F7107BD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>
            <a:extLst>
              <a:ext uri="{FF2B5EF4-FFF2-40B4-BE49-F238E27FC236}">
                <a16:creationId xmlns:a16="http://schemas.microsoft.com/office/drawing/2014/main" id="{4BDE1496-E6D1-96D0-0B9E-3520118D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FA0574EE-2BAC-0B48-A774-081C6AFEC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B</a:t>
            </a:r>
            <a:r>
              <a:rPr lang="en-US" baseline="300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+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-Tree  Insertion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2FC7063-1056-DB24-5C07-5BE41EAFF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zh-CN"/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C26EFDFA-C3D3-5C4F-949B-C2B07AA2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369093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5">
            <a:extLst>
              <a:ext uri="{FF2B5EF4-FFF2-40B4-BE49-F238E27FC236}">
                <a16:creationId xmlns:a16="http://schemas.microsoft.com/office/drawing/2014/main" id="{80E99245-B51F-FEFC-5024-6BBFAFF6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8902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 Box 3">
            <a:extLst>
              <a:ext uri="{FF2B5EF4-FFF2-40B4-BE49-F238E27FC236}">
                <a16:creationId xmlns:a16="http://schemas.microsoft.com/office/drawing/2014/main" id="{94EC481C-20E8-512A-9FD9-A5E5BF230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5921375"/>
            <a:ext cx="488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B</a:t>
            </a:r>
            <a:r>
              <a:rPr kumimoji="0" lang="en-US" altLang="zh-CN" sz="1800" baseline="30000"/>
              <a:t>+</a:t>
            </a:r>
            <a:r>
              <a:rPr kumimoji="0" lang="en-US" altLang="zh-CN" sz="1800"/>
              <a:t>-Tree before and after insertion of “Lamport”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>
            <a:extLst>
              <a:ext uri="{FF2B5EF4-FFF2-40B4-BE49-F238E27FC236}">
                <a16:creationId xmlns:a16="http://schemas.microsoft.com/office/drawing/2014/main" id="{8F44804D-9C03-319B-FE78-B02BA6E28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Splitting a non-leaf node: when inserting (k,p) into an already full internal node N</a:t>
            </a:r>
          </a:p>
          <a:p>
            <a:pPr lvl="1"/>
            <a:r>
              <a:rPr lang="en-US" altLang="zh-CN"/>
              <a:t>Copy N to an in-memory area M with space for n+1 pointers and n keys</a:t>
            </a:r>
          </a:p>
          <a:p>
            <a:pPr lvl="1"/>
            <a:r>
              <a:rPr lang="en-US" altLang="zh-CN"/>
              <a:t>Insert (k,p) into M</a:t>
            </a:r>
          </a:p>
          <a:p>
            <a:pPr lvl="1"/>
            <a:r>
              <a:rPr lang="en-US" altLang="zh-CN"/>
              <a:t>Copy P</a:t>
            </a:r>
            <a:r>
              <a:rPr lang="en-US" altLang="zh-CN" baseline="-25000"/>
              <a:t>1</a:t>
            </a:r>
            <a:r>
              <a:rPr lang="en-US" altLang="zh-CN"/>
              <a:t>,K</a:t>
            </a:r>
            <a:r>
              <a:rPr lang="en-US" altLang="zh-CN" baseline="-25000"/>
              <a:t>1</a:t>
            </a:r>
            <a:r>
              <a:rPr lang="en-US" altLang="zh-CN"/>
              <a:t>, …, K </a:t>
            </a:r>
            <a:r>
              <a:rPr lang="en-US" altLang="zh-CN" baseline="-25000">
                <a:sym typeface="Symbol" panose="05050102010706020507" pitchFamily="18" charset="2"/>
              </a:rPr>
              <a:t></a:t>
            </a:r>
            <a:r>
              <a:rPr lang="en-US" altLang="zh-CN" baseline="-25000"/>
              <a:t>n/2</a:t>
            </a:r>
            <a:r>
              <a:rPr lang="en-US" altLang="zh-CN" baseline="-25000">
                <a:sym typeface="Symbol" panose="05050102010706020507" pitchFamily="18" charset="2"/>
              </a:rPr>
              <a:t></a:t>
            </a:r>
            <a:r>
              <a:rPr lang="en-US" altLang="zh-CN" baseline="-25000"/>
              <a:t>-1</a:t>
            </a:r>
            <a:r>
              <a:rPr lang="en-US" altLang="zh-CN"/>
              <a:t>,P </a:t>
            </a:r>
            <a:r>
              <a:rPr lang="en-US" altLang="zh-CN" baseline="-25000">
                <a:sym typeface="Symbol" panose="05050102010706020507" pitchFamily="18" charset="2"/>
              </a:rPr>
              <a:t></a:t>
            </a:r>
            <a:r>
              <a:rPr lang="en-US" altLang="zh-CN" baseline="-25000"/>
              <a:t>n/2</a:t>
            </a:r>
            <a:r>
              <a:rPr lang="en-US" altLang="zh-CN" baseline="-25000">
                <a:sym typeface="Symbol" panose="05050102010706020507" pitchFamily="18" charset="2"/>
              </a:rPr>
              <a:t></a:t>
            </a:r>
            <a:r>
              <a:rPr lang="en-US" altLang="zh-CN"/>
              <a:t> from M back into node N</a:t>
            </a:r>
          </a:p>
          <a:p>
            <a:pPr lvl="1"/>
            <a:r>
              <a:rPr lang="en-US" altLang="zh-CN"/>
              <a:t>Copy P</a:t>
            </a:r>
            <a:r>
              <a:rPr lang="en-US" altLang="zh-CN" baseline="-25000">
                <a:sym typeface="Symbol" panose="05050102010706020507" pitchFamily="18" charset="2"/>
              </a:rPr>
              <a:t></a:t>
            </a:r>
            <a:r>
              <a:rPr lang="en-US" altLang="zh-CN" baseline="-25000"/>
              <a:t>n/2</a:t>
            </a:r>
            <a:r>
              <a:rPr lang="en-US" altLang="zh-CN" baseline="-25000">
                <a:sym typeface="Symbol" panose="05050102010706020507" pitchFamily="18" charset="2"/>
              </a:rPr>
              <a:t></a:t>
            </a:r>
            <a:r>
              <a:rPr lang="en-US" altLang="zh-CN" baseline="-25000"/>
              <a:t>+1</a:t>
            </a:r>
            <a:r>
              <a:rPr lang="en-US" altLang="zh-CN"/>
              <a:t>,K</a:t>
            </a:r>
            <a:r>
              <a:rPr lang="en-US" altLang="zh-CN" baseline="-25000"/>
              <a:t> </a:t>
            </a:r>
            <a:r>
              <a:rPr lang="en-US" altLang="zh-CN" baseline="-25000">
                <a:sym typeface="Symbol" panose="05050102010706020507" pitchFamily="18" charset="2"/>
              </a:rPr>
              <a:t></a:t>
            </a:r>
            <a:r>
              <a:rPr lang="en-US" altLang="zh-CN" baseline="-25000"/>
              <a:t>n/2</a:t>
            </a:r>
            <a:r>
              <a:rPr lang="en-US" altLang="zh-CN" baseline="-25000">
                <a:sym typeface="Symbol" panose="05050102010706020507" pitchFamily="18" charset="2"/>
              </a:rPr>
              <a:t></a:t>
            </a:r>
            <a:r>
              <a:rPr lang="en-US" altLang="zh-CN" baseline="-25000"/>
              <a:t>+1</a:t>
            </a:r>
            <a:r>
              <a:rPr lang="en-US" altLang="zh-CN"/>
              <a:t>,…,K</a:t>
            </a:r>
            <a:r>
              <a:rPr lang="en-US" altLang="zh-CN" baseline="-25000"/>
              <a:t>n</a:t>
            </a:r>
            <a:r>
              <a:rPr lang="en-US" altLang="zh-CN"/>
              <a:t>,P</a:t>
            </a:r>
            <a:r>
              <a:rPr lang="en-US" altLang="zh-CN" baseline="-25000"/>
              <a:t>n+1</a:t>
            </a:r>
            <a:r>
              <a:rPr lang="en-US" altLang="zh-CN"/>
              <a:t> from M into newly allocated node N’</a:t>
            </a:r>
          </a:p>
          <a:p>
            <a:pPr lvl="1"/>
            <a:r>
              <a:rPr lang="en-US" altLang="zh-CN"/>
              <a:t>Insert (K</a:t>
            </a:r>
            <a:r>
              <a:rPr lang="en-US" altLang="zh-CN" baseline="-25000"/>
              <a:t> </a:t>
            </a:r>
            <a:r>
              <a:rPr lang="en-US" altLang="zh-CN" baseline="-25000">
                <a:sym typeface="Symbol" panose="05050102010706020507" pitchFamily="18" charset="2"/>
              </a:rPr>
              <a:t></a:t>
            </a:r>
            <a:r>
              <a:rPr lang="en-US" altLang="zh-CN" baseline="-25000"/>
              <a:t>n/2</a:t>
            </a:r>
            <a:r>
              <a:rPr lang="en-US" altLang="zh-CN" baseline="-25000">
                <a:sym typeface="Symbol" panose="05050102010706020507" pitchFamily="18" charset="2"/>
              </a:rPr>
              <a:t></a:t>
            </a:r>
            <a:r>
              <a:rPr lang="en-US" altLang="zh-CN"/>
              <a:t>,N’) into parent N</a:t>
            </a:r>
          </a:p>
          <a:p>
            <a:r>
              <a:rPr lang="en-US" altLang="zh-CN" b="1">
                <a:solidFill>
                  <a:schemeClr val="tx2"/>
                </a:solidFill>
              </a:rPr>
              <a:t>Read pseudocode in book!</a:t>
            </a: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862DFE9-CFFF-89B0-AB0F-10BE98F14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5397500"/>
            <a:ext cx="1295400" cy="444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Crick</a:t>
            </a:r>
          </a:p>
        </p:txBody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301290D0-A993-D809-5C50-D4BCBD8BC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Insertion in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 (Cont.)</a:t>
            </a:r>
          </a:p>
        </p:txBody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A28C7943-0D64-CF72-3BFB-17E69BBF2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359400"/>
            <a:ext cx="2908300" cy="41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Adams  Brandt  Califieri  Crick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883197A5-734A-2862-CD21-4655AE5256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900" y="5588000"/>
            <a:ext cx="1524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CBB60712-C846-87B7-9F82-684E6614D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605463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FFBE13BF-BFF0-68C6-E869-AA91F53454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5700" y="5573713"/>
            <a:ext cx="127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00099A74-2374-5AB5-C69C-492C682B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200" y="55753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9A216CB5-0103-F87C-56DD-B4074D03B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5397500"/>
            <a:ext cx="1433513" cy="414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Adams Brandt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6A8A0D45-7515-5642-EDC8-7955D271DD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1400" y="5651500"/>
            <a:ext cx="1524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A4850DB9-3316-6C52-FDCB-BEB6EA4B6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8325" y="5622925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49" name="Line 13">
            <a:extLst>
              <a:ext uri="{FF2B5EF4-FFF2-40B4-BE49-F238E27FC236}">
                <a16:creationId xmlns:a16="http://schemas.microsoft.com/office/drawing/2014/main" id="{F7B5392B-AF03-0BE9-CA42-CFBC5BCA2E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0700" y="5651500"/>
            <a:ext cx="127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50" name="Line 14">
            <a:extLst>
              <a:ext uri="{FF2B5EF4-FFF2-40B4-BE49-F238E27FC236}">
                <a16:creationId xmlns:a16="http://schemas.microsoft.com/office/drawing/2014/main" id="{20155A61-CCD1-4C01-6F27-331AB22DB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3200" y="56388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51" name="Rectangle 15">
            <a:extLst>
              <a:ext uri="{FF2B5EF4-FFF2-40B4-BE49-F238E27FC236}">
                <a16:creationId xmlns:a16="http://schemas.microsoft.com/office/drawing/2014/main" id="{482C50F7-5864-CB7C-A22C-038397E29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622800"/>
            <a:ext cx="2006600" cy="368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 Califieri</a:t>
            </a:r>
          </a:p>
        </p:txBody>
      </p:sp>
      <p:sp>
        <p:nvSpPr>
          <p:cNvPr id="65552" name="Line 16">
            <a:extLst>
              <a:ext uri="{FF2B5EF4-FFF2-40B4-BE49-F238E27FC236}">
                <a16:creationId xmlns:a16="http://schemas.microsoft.com/office/drawing/2014/main" id="{4FAA6BA3-F16A-1406-9B9A-9ED2481317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4800" y="4838700"/>
            <a:ext cx="6223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53" name="Line 17">
            <a:extLst>
              <a:ext uri="{FF2B5EF4-FFF2-40B4-BE49-F238E27FC236}">
                <a16:creationId xmlns:a16="http://schemas.microsoft.com/office/drawing/2014/main" id="{92CA226E-3EA4-D7E6-2925-22B6D8122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500" y="4940300"/>
            <a:ext cx="4064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54" name="Rectangle 18">
            <a:extLst>
              <a:ext uri="{FF2B5EF4-FFF2-40B4-BE49-F238E27FC236}">
                <a16:creationId xmlns:a16="http://schemas.microsoft.com/office/drawing/2014/main" id="{A357CBBF-6731-47AA-77DC-6CCCA3F80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4622800"/>
            <a:ext cx="1828800" cy="35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     </a:t>
            </a:r>
          </a:p>
        </p:txBody>
      </p:sp>
      <p:sp>
        <p:nvSpPr>
          <p:cNvPr id="65555" name="Line 19">
            <a:extLst>
              <a:ext uri="{FF2B5EF4-FFF2-40B4-BE49-F238E27FC236}">
                <a16:creationId xmlns:a16="http://schemas.microsoft.com/office/drawing/2014/main" id="{89FE50F2-AF2E-6E9A-0A4B-A30F330319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1400" y="4800600"/>
            <a:ext cx="10033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56" name="Line 9">
            <a:extLst>
              <a:ext uri="{FF2B5EF4-FFF2-40B4-BE49-F238E27FC236}">
                <a16:creationId xmlns:a16="http://schemas.microsoft.com/office/drawing/2014/main" id="{81BD7296-8DDB-D34B-29D9-0E047A54C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0" y="5600700"/>
            <a:ext cx="889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557" name="Line 12">
            <a:extLst>
              <a:ext uri="{FF2B5EF4-FFF2-40B4-BE49-F238E27FC236}">
                <a16:creationId xmlns:a16="http://schemas.microsoft.com/office/drawing/2014/main" id="{FBCE09DD-B3B7-2508-11D1-41D1BE417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0475" y="5632450"/>
            <a:ext cx="127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Rectangle 2">
            <a:extLst>
              <a:ext uri="{FF2B5EF4-FFF2-40B4-BE49-F238E27FC236}">
                <a16:creationId xmlns:a16="http://schemas.microsoft.com/office/drawing/2014/main" id="{19542312-119B-D6DF-C29D-B3D5D9834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Deletion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AC493465-DF11-6C23-A496-4E6FB7A9D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26362" cy="4137025"/>
          </a:xfrm>
        </p:spPr>
        <p:txBody>
          <a:bodyPr/>
          <a:lstStyle/>
          <a:p>
            <a:r>
              <a:rPr lang="en-US" altLang="zh-CN"/>
              <a:t>Find the record to be deleted, and remove it from the main file and from the bucket (if present)</a:t>
            </a:r>
          </a:p>
          <a:p>
            <a:r>
              <a:rPr lang="en-US" altLang="zh-CN"/>
              <a:t>Remove (search-key value, pointer) from the leaf node if there is no bucket or if the bucket has become empty</a:t>
            </a:r>
          </a:p>
          <a:p>
            <a:r>
              <a:rPr lang="en-US" altLang="zh-CN"/>
              <a:t>If the node has too few entries due to the removal, and the entries in the node and a sibling fit into a single node, then </a:t>
            </a:r>
            <a:r>
              <a:rPr lang="en-US" altLang="zh-CN" b="1" i="1">
                <a:solidFill>
                  <a:srgbClr val="3366CC"/>
                </a:solidFill>
              </a:rPr>
              <a:t>merge siblings</a:t>
            </a:r>
            <a:r>
              <a:rPr lang="en-US" altLang="zh-CN" b="1" i="1"/>
              <a:t>:</a:t>
            </a:r>
            <a:endParaRPr lang="en-US" altLang="zh-CN"/>
          </a:p>
          <a:p>
            <a:pPr lvl="1"/>
            <a:r>
              <a:rPr lang="en-US" altLang="zh-CN"/>
              <a:t>Insert all the search-key values in the two nodes into a single node (the one on the left), and delete the other node.</a:t>
            </a:r>
          </a:p>
          <a:p>
            <a:pPr lvl="1"/>
            <a:r>
              <a:rPr lang="en-US" altLang="zh-CN"/>
              <a:t>Delete the pair (</a:t>
            </a:r>
            <a:r>
              <a:rPr lang="en-US" altLang="zh-CN" i="1"/>
              <a:t>K</a:t>
            </a:r>
            <a:r>
              <a:rPr lang="en-US" altLang="zh-CN" i="1" baseline="-25000"/>
              <a:t>i–</a:t>
            </a:r>
            <a:r>
              <a:rPr lang="en-US" altLang="zh-CN" baseline="-25000"/>
              <a:t>1</a:t>
            </a:r>
            <a:r>
              <a:rPr lang="en-US" altLang="zh-CN"/>
              <a:t>, </a:t>
            </a:r>
            <a:r>
              <a:rPr lang="en-US" altLang="zh-CN" i="1"/>
              <a:t>P</a:t>
            </a:r>
            <a:r>
              <a:rPr lang="en-US" altLang="zh-CN" i="1" baseline="-25000"/>
              <a:t>i</a:t>
            </a:r>
            <a:r>
              <a:rPr lang="en-US" altLang="zh-CN" i="1"/>
              <a:t>),</a:t>
            </a:r>
            <a:r>
              <a:rPr lang="en-US" altLang="zh-CN"/>
              <a:t> where </a:t>
            </a:r>
            <a:r>
              <a:rPr lang="en-US" altLang="zh-CN" i="1"/>
              <a:t>P</a:t>
            </a:r>
            <a:r>
              <a:rPr lang="en-US" altLang="zh-CN" i="1" baseline="-25000"/>
              <a:t>i</a:t>
            </a:r>
            <a:r>
              <a:rPr lang="en-US" altLang="zh-CN"/>
              <a:t> is the pointer to the deleted node, from its parent, recursively using the above procedure.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>
            <a:extLst>
              <a:ext uri="{FF2B5EF4-FFF2-40B4-BE49-F238E27FC236}">
                <a16:creationId xmlns:a16="http://schemas.microsoft.com/office/drawing/2014/main" id="{9E7DBCBA-0042-28FF-C3CC-754D9CAB8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Updates on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-Trees:  Deletion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AA26868-CCC9-B5DD-6827-9A8544DCA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Otherwise, if the node has too few entries due to the removal, but the entries in the node and a sibling do not fit into a single node, then </a:t>
            </a:r>
            <a:r>
              <a:rPr lang="en-US" altLang="zh-CN" b="1">
                <a:solidFill>
                  <a:srgbClr val="3366CC"/>
                </a:solidFill>
              </a:rPr>
              <a:t>redistribute pointers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Redistribute the pointers between the node and a sibling such that both have more than the minimum number of entries.</a:t>
            </a:r>
          </a:p>
          <a:p>
            <a:pPr lvl="1"/>
            <a:r>
              <a:rPr lang="en-US" altLang="zh-CN"/>
              <a:t>Update the corresponding search-key value in the parent of the node.</a:t>
            </a:r>
          </a:p>
          <a:p>
            <a:r>
              <a:rPr lang="en-US" altLang="zh-CN"/>
              <a:t>The node deletions may cascade upwards till a node which has  </a:t>
            </a:r>
            <a:r>
              <a:rPr lang="en-US" altLang="zh-CN">
                <a:sym typeface="Symbol" panose="05050102010706020507" pitchFamily="18" charset="2"/>
              </a:rPr>
              <a:t></a:t>
            </a:r>
            <a:r>
              <a:rPr lang="en-US" altLang="zh-CN" i="1">
                <a:sym typeface="Symbol" panose="05050102010706020507" pitchFamily="18" charset="2"/>
              </a:rPr>
              <a:t>n/2</a:t>
            </a:r>
            <a:r>
              <a:rPr lang="en-US" altLang="zh-CN">
                <a:sym typeface="Symbol" panose="05050102010706020507" pitchFamily="18" charset="2"/>
              </a:rPr>
              <a:t> or more pointers is found.  </a:t>
            </a:r>
          </a:p>
          <a:p>
            <a:r>
              <a:rPr lang="en-US" altLang="zh-CN">
                <a:sym typeface="Symbol" panose="05050102010706020507" pitchFamily="18" charset="2"/>
              </a:rPr>
              <a:t>If the root node has only one pointer after deletion, it is deleted and the sole child becomes the root. 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>
            <a:extLst>
              <a:ext uri="{FF2B5EF4-FFF2-40B4-BE49-F238E27FC236}">
                <a16:creationId xmlns:a16="http://schemas.microsoft.com/office/drawing/2014/main" id="{00CA4A3C-9AD3-1B6E-6E7C-D4565D888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Examples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</a:t>
            </a:r>
          </a:p>
        </p:txBody>
      </p:sp>
      <p:sp>
        <p:nvSpPr>
          <p:cNvPr id="1392643" name="Rectangle 3">
            <a:extLst>
              <a:ext uri="{FF2B5EF4-FFF2-40B4-BE49-F238E27FC236}">
                <a16:creationId xmlns:a16="http://schemas.microsoft.com/office/drawing/2014/main" id="{5783FF3A-538B-D86B-F63E-B5BA63255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600"/>
              <a:t>Deleting “Srinivasan” causes merging of under-full leaves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8D5E9852-A0A2-CFA5-893E-807726840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3203575"/>
            <a:ext cx="396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Before and after deleting “Srinivasan”</a:t>
            </a:r>
          </a:p>
        </p:txBody>
      </p:sp>
      <p:pic>
        <p:nvPicPr>
          <p:cNvPr id="71685" name="Picture 5">
            <a:extLst>
              <a:ext uri="{FF2B5EF4-FFF2-40B4-BE49-F238E27FC236}">
                <a16:creationId xmlns:a16="http://schemas.microsoft.com/office/drawing/2014/main" id="{093758F9-F1C6-5F76-7364-316F0F39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5">
            <a:extLst>
              <a:ext uri="{FF2B5EF4-FFF2-40B4-BE49-F238E27FC236}">
                <a16:creationId xmlns:a16="http://schemas.microsoft.com/office/drawing/2014/main" id="{C56FC599-23B8-DA6A-EB08-00F56628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>
            <a:extLst>
              <a:ext uri="{FF2B5EF4-FFF2-40B4-BE49-F238E27FC236}">
                <a16:creationId xmlns:a16="http://schemas.microsoft.com/office/drawing/2014/main" id="{F398BFC5-7153-1A11-A88C-3B2E75B48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Examples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 (Cont.)</a:t>
            </a:r>
          </a:p>
        </p:txBody>
      </p:sp>
      <p:sp>
        <p:nvSpPr>
          <p:cNvPr id="73731" name="Text Box 4">
            <a:extLst>
              <a:ext uri="{FF2B5EF4-FFF2-40B4-BE49-F238E27FC236}">
                <a16:creationId xmlns:a16="http://schemas.microsoft.com/office/drawing/2014/main" id="{9135A2F8-EE41-D7FE-22C9-DFC74CC54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930650"/>
            <a:ext cx="666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Deletion of “Singh” and “Wu” from result of previous example</a:t>
            </a:r>
          </a:p>
        </p:txBody>
      </p:sp>
      <p:pic>
        <p:nvPicPr>
          <p:cNvPr id="73732" name="Picture 6">
            <a:extLst>
              <a:ext uri="{FF2B5EF4-FFF2-40B4-BE49-F238E27FC236}">
                <a16:creationId xmlns:a16="http://schemas.microsoft.com/office/drawing/2014/main" id="{185C7659-3947-ADE6-FAE0-4440F9AE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047750"/>
            <a:ext cx="82565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>
            <a:extLst>
              <a:ext uri="{FF2B5EF4-FFF2-40B4-BE49-F238E27FC236}">
                <a16:creationId xmlns:a16="http://schemas.microsoft.com/office/drawing/2014/main" id="{22030A2D-AFA7-4C77-8767-4C5140F3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458628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/>
              <a:t>Leaf containing Singh and Wu became underfull, and borrowed a value Kim from its left sibling</a:t>
            </a:r>
          </a:p>
          <a:p>
            <a:r>
              <a:rPr lang="en-US" altLang="zh-CN" sz="1800"/>
              <a:t>Search-key value in the parent changes as a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>
            <a:extLst>
              <a:ext uri="{FF2B5EF4-FFF2-40B4-BE49-F238E27FC236}">
                <a16:creationId xmlns:a16="http://schemas.microsoft.com/office/drawing/2014/main" id="{73A59956-4A1A-A199-DB65-E4E0E711A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Deletion (Cont.)</a:t>
            </a:r>
          </a:p>
        </p:txBody>
      </p:sp>
      <p:sp>
        <p:nvSpPr>
          <p:cNvPr id="75779" name="Text Box 5">
            <a:extLst>
              <a:ext uri="{FF2B5EF4-FFF2-40B4-BE49-F238E27FC236}">
                <a16:creationId xmlns:a16="http://schemas.microsoft.com/office/drawing/2014/main" id="{E3672E77-A641-0475-627A-547FE5E5E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4751388"/>
            <a:ext cx="723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Before and after deletion of “Gold” from earlier example</a:t>
            </a:r>
          </a:p>
        </p:txBody>
      </p:sp>
      <p:sp>
        <p:nvSpPr>
          <p:cNvPr id="1394691" name="Rectangle 3">
            <a:extLst>
              <a:ext uri="{FF2B5EF4-FFF2-40B4-BE49-F238E27FC236}">
                <a16:creationId xmlns:a16="http://schemas.microsoft.com/office/drawing/2014/main" id="{AA2680E6-9021-AAA8-78BF-298BE0420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5240338"/>
            <a:ext cx="83756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/>
              <a:t>Node with Gold and Katz became underfull, and was merged with its sibling </a:t>
            </a:r>
          </a:p>
          <a:p>
            <a:pPr>
              <a:lnSpc>
                <a:spcPct val="90000"/>
              </a:lnSpc>
            </a:pPr>
            <a:r>
              <a:rPr lang="en-US" altLang="zh-CN" sz="1800"/>
              <a:t>Parent node becomes underfull, and is merged with its sibling</a:t>
            </a:r>
          </a:p>
          <a:p>
            <a:pPr lvl="1">
              <a:lnSpc>
                <a:spcPct val="90000"/>
              </a:lnSpc>
            </a:pPr>
            <a:r>
              <a:rPr lang="en-US" altLang="zh-CN" sz="1800"/>
              <a:t>Value separating two nodes (at the parent) is pulled down when merging</a:t>
            </a:r>
          </a:p>
          <a:p>
            <a:pPr>
              <a:lnSpc>
                <a:spcPct val="90000"/>
              </a:lnSpc>
            </a:pPr>
            <a:r>
              <a:rPr lang="en-US" altLang="zh-CN" sz="1800"/>
              <a:t>Root node then has only one child, and is deleted</a:t>
            </a:r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EF0B6630-9E17-F9E5-AE0B-E39E5774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092450"/>
            <a:ext cx="8347075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6">
            <a:extLst>
              <a:ext uri="{FF2B5EF4-FFF2-40B4-BE49-F238E27FC236}">
                <a16:creationId xmlns:a16="http://schemas.microsoft.com/office/drawing/2014/main" id="{892F15E9-13B8-3A29-D029-0F71C3C1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654050"/>
            <a:ext cx="82565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>
            <a:extLst>
              <a:ext uri="{FF2B5EF4-FFF2-40B4-BE49-F238E27FC236}">
                <a16:creationId xmlns:a16="http://schemas.microsoft.com/office/drawing/2014/main" id="{B96DD196-A585-4801-2EF0-AF6EC3B559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Non-Unique Search Keys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E18348E-6961-432B-30C6-48CDA19C72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69913" y="1093788"/>
            <a:ext cx="7905750" cy="4903787"/>
          </a:xfrm>
        </p:spPr>
        <p:txBody>
          <a:bodyPr/>
          <a:lstStyle/>
          <a:p>
            <a:r>
              <a:rPr lang="en-US" altLang="zh-CN" sz="2000"/>
              <a:t>Alternatives to scheme described earlier</a:t>
            </a:r>
          </a:p>
          <a:p>
            <a:pPr lvl="1"/>
            <a:r>
              <a:rPr lang="en-US" altLang="zh-CN" sz="2000"/>
              <a:t>Buckets on separate block (bad idea)</a:t>
            </a:r>
          </a:p>
          <a:p>
            <a:pPr lvl="1"/>
            <a:r>
              <a:rPr lang="en-US" altLang="zh-CN" sz="2000"/>
              <a:t>List of tuple pointers with each key</a:t>
            </a:r>
          </a:p>
          <a:p>
            <a:pPr lvl="2"/>
            <a:r>
              <a:rPr lang="en-US" altLang="zh-CN" sz="2000"/>
              <a:t>Extra code to handle long lists</a:t>
            </a:r>
          </a:p>
          <a:p>
            <a:pPr lvl="2"/>
            <a:r>
              <a:rPr lang="en-US" altLang="zh-CN" sz="2000"/>
              <a:t>Deletion of a tuple can be expensive if there are many duplicates on search key (why?)</a:t>
            </a:r>
          </a:p>
          <a:p>
            <a:pPr lvl="2"/>
            <a:r>
              <a:rPr lang="en-US" altLang="zh-CN" sz="2000"/>
              <a:t>Low space overhead, no extra cost for queries</a:t>
            </a:r>
          </a:p>
          <a:p>
            <a:pPr lvl="1"/>
            <a:r>
              <a:rPr lang="en-US" altLang="zh-CN" sz="2000"/>
              <a:t>Make search key unique by adding a record-identifier</a:t>
            </a:r>
          </a:p>
          <a:p>
            <a:pPr lvl="2"/>
            <a:r>
              <a:rPr lang="en-US" altLang="zh-CN" sz="2000"/>
              <a:t>Extra storage overhead for keys</a:t>
            </a:r>
          </a:p>
          <a:p>
            <a:pPr lvl="2"/>
            <a:r>
              <a:rPr lang="en-US" altLang="zh-CN" sz="2000"/>
              <a:t>Simpler code for insertion/deletion</a:t>
            </a:r>
          </a:p>
          <a:p>
            <a:pPr lvl="2"/>
            <a:r>
              <a:rPr lang="en-US" altLang="zh-CN" sz="2000"/>
              <a:t>Widely used</a:t>
            </a:r>
          </a:p>
          <a:p>
            <a:pPr lvl="1"/>
            <a:endParaRPr lang="en-US" altLang="zh-CN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>
            <a:extLst>
              <a:ext uri="{FF2B5EF4-FFF2-40B4-BE49-F238E27FC236}">
                <a16:creationId xmlns:a16="http://schemas.microsoft.com/office/drawing/2014/main" id="{0DA1EA99-9543-3F01-C91B-14B322256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Evaluation Metrics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DF6CD82-A02A-503B-9A05-2B5E619B1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47763"/>
            <a:ext cx="7661275" cy="4903787"/>
          </a:xfrm>
        </p:spPr>
        <p:txBody>
          <a:bodyPr/>
          <a:lstStyle/>
          <a:p>
            <a:r>
              <a:rPr lang="en-US" altLang="zh-CN"/>
              <a:t>Access types supported efficiently.  E.g., </a:t>
            </a:r>
            <a:r>
              <a:rPr lang="zh-CN" altLang="en-US"/>
              <a:t>（访问类型）</a:t>
            </a:r>
            <a:endParaRPr lang="en-US" altLang="zh-CN"/>
          </a:p>
          <a:p>
            <a:pPr lvl="1"/>
            <a:r>
              <a:rPr lang="en-US" altLang="zh-CN"/>
              <a:t>records with a specified value in the attribute</a:t>
            </a:r>
            <a:r>
              <a:rPr lang="zh-CN" altLang="en-US" sz="1200"/>
              <a:t>（特定属性值记录）</a:t>
            </a:r>
            <a:endParaRPr lang="en-US" altLang="zh-CN" sz="1200"/>
          </a:p>
          <a:p>
            <a:pPr lvl="1"/>
            <a:r>
              <a:rPr lang="en-US" altLang="zh-CN"/>
              <a:t>or records with an attribute value falling in a specified range of values.</a:t>
            </a:r>
            <a:r>
              <a:rPr lang="zh-CN" altLang="en-US" sz="1100"/>
              <a:t>（特定范围内记录）</a:t>
            </a:r>
            <a:endParaRPr lang="en-US" altLang="zh-CN"/>
          </a:p>
          <a:p>
            <a:r>
              <a:rPr lang="en-US" altLang="zh-CN"/>
              <a:t>Access time</a:t>
            </a:r>
            <a:r>
              <a:rPr lang="zh-CN" altLang="en-US"/>
              <a:t>（访问时间）</a:t>
            </a:r>
            <a:endParaRPr lang="en-US" altLang="zh-CN"/>
          </a:p>
          <a:p>
            <a:r>
              <a:rPr lang="en-US" altLang="zh-CN"/>
              <a:t>Insertion time</a:t>
            </a:r>
            <a:r>
              <a:rPr lang="zh-CN" altLang="en-US"/>
              <a:t>（插入时间）</a:t>
            </a:r>
            <a:endParaRPr lang="en-US" altLang="zh-CN"/>
          </a:p>
          <a:p>
            <a:r>
              <a:rPr lang="en-US" altLang="zh-CN"/>
              <a:t>Deletion time</a:t>
            </a:r>
            <a:r>
              <a:rPr lang="zh-CN" altLang="en-US"/>
              <a:t>（删除时间）</a:t>
            </a:r>
            <a:endParaRPr lang="en-US" altLang="zh-CN"/>
          </a:p>
          <a:p>
            <a:r>
              <a:rPr lang="en-US" altLang="zh-CN"/>
              <a:t>Space overhead</a:t>
            </a:r>
            <a:r>
              <a:rPr lang="zh-CN" altLang="en-US"/>
              <a:t>（空间开销）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>
            <a:extLst>
              <a:ext uri="{FF2B5EF4-FFF2-40B4-BE49-F238E27FC236}">
                <a16:creationId xmlns:a16="http://schemas.microsoft.com/office/drawing/2014/main" id="{D87C5455-DB17-7EDB-6243-0AC67FCD2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File Organization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8836087-F460-4706-A48F-9CC5BD4AB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39062" cy="4138612"/>
          </a:xfrm>
        </p:spPr>
        <p:txBody>
          <a:bodyPr/>
          <a:lstStyle/>
          <a:p>
            <a:r>
              <a:rPr lang="en-US" altLang="zh-CN"/>
              <a:t>Index file degradation problem is solved by using B</a:t>
            </a:r>
            <a:r>
              <a:rPr lang="en-US" altLang="zh-CN" baseline="30000"/>
              <a:t>+</a:t>
            </a:r>
            <a:r>
              <a:rPr lang="en-US" altLang="zh-CN"/>
              <a:t>-Tree indices.</a:t>
            </a:r>
          </a:p>
          <a:p>
            <a:r>
              <a:rPr lang="en-US" altLang="zh-CN"/>
              <a:t>Data file degradation problem is solved by using B</a:t>
            </a:r>
            <a:r>
              <a:rPr lang="en-US" altLang="zh-CN" baseline="30000"/>
              <a:t>+</a:t>
            </a:r>
            <a:r>
              <a:rPr lang="en-US" altLang="zh-CN"/>
              <a:t>-Tree File Organization.</a:t>
            </a:r>
          </a:p>
          <a:p>
            <a:r>
              <a:rPr lang="en-US" altLang="zh-CN"/>
              <a:t>The leaf nodes in a B</a:t>
            </a:r>
            <a:r>
              <a:rPr lang="en-US" altLang="zh-CN" baseline="30000"/>
              <a:t>+</a:t>
            </a:r>
            <a:r>
              <a:rPr lang="en-US" altLang="zh-CN"/>
              <a:t>-tree file organization store records, instead of pointers.</a:t>
            </a:r>
          </a:p>
          <a:p>
            <a:r>
              <a:rPr lang="en-US" altLang="zh-CN"/>
              <a:t>Leaf nodes are still required to be half full</a:t>
            </a:r>
          </a:p>
          <a:p>
            <a:pPr lvl="1"/>
            <a:r>
              <a:rPr lang="en-US" altLang="zh-CN"/>
              <a:t>Since records are larger than pointers, the maximum number of records that can be stored in a leaf node is less than the number of pointers in a nonleaf node.</a:t>
            </a:r>
          </a:p>
          <a:p>
            <a:r>
              <a:rPr lang="en-US" altLang="zh-CN"/>
              <a:t>Insertion and deletion are handled in the same way as insertion and deletion of entries in a B</a:t>
            </a:r>
            <a:r>
              <a:rPr lang="en-US" altLang="zh-CN" baseline="30000"/>
              <a:t>+</a:t>
            </a:r>
            <a:r>
              <a:rPr lang="en-US" altLang="zh-CN"/>
              <a:t>-tree index.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>
            <a:extLst>
              <a:ext uri="{FF2B5EF4-FFF2-40B4-BE49-F238E27FC236}">
                <a16:creationId xmlns:a16="http://schemas.microsoft.com/office/drawing/2014/main" id="{19F30A7C-F361-622F-92EE-82943FAE0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</a:t>
            </a:r>
            <a:r>
              <a:rPr lang="en-US" baseline="30000">
                <a:ea typeface="+mj-ea"/>
              </a:rPr>
              <a:t>+</a:t>
            </a:r>
            <a:r>
              <a:rPr lang="en-US">
                <a:ea typeface="+mj-ea"/>
              </a:rPr>
              <a:t>-Tree File Organization (Cont.)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7B7DFCA5-606B-A61B-A2AB-3009A98E5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418013"/>
            <a:ext cx="7848600" cy="1944687"/>
          </a:xfrm>
        </p:spPr>
        <p:txBody>
          <a:bodyPr/>
          <a:lstStyle/>
          <a:p>
            <a:r>
              <a:rPr lang="en-US" altLang="zh-CN"/>
              <a:t>Good space utilization important since records use more space than pointers.  </a:t>
            </a:r>
          </a:p>
          <a:p>
            <a:r>
              <a:rPr lang="en-US" altLang="zh-CN"/>
              <a:t>To improve space utilization, involve more sibling nodes in redistribution during splits and merges</a:t>
            </a:r>
          </a:p>
          <a:p>
            <a:pPr lvl="1"/>
            <a:r>
              <a:rPr lang="en-US" altLang="zh-CN"/>
              <a:t>Involving 2 siblings in redistribution (to avoid split / merge where possible) results in each node having at least     </a:t>
            </a:r>
            <a:r>
              <a:rPr lang="en-US" altLang="zh-CN">
                <a:sym typeface="Symbol" panose="05050102010706020507" pitchFamily="18" charset="2"/>
              </a:rPr>
              <a:t>       </a:t>
            </a:r>
            <a:r>
              <a:rPr lang="en-US" altLang="zh-CN"/>
              <a:t>  entries</a:t>
            </a:r>
          </a:p>
          <a:p>
            <a:pPr>
              <a:buFont typeface="Monotype Sorts" charset="2"/>
              <a:buNone/>
            </a:pPr>
            <a:endParaRPr lang="en-US" altLang="zh-CN"/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23673A-73F6-5CFB-2073-0C680E82C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3970338"/>
            <a:ext cx="3892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Example of B</a:t>
            </a:r>
            <a:r>
              <a:rPr kumimoji="0" lang="en-US" altLang="zh-CN" sz="1800" baseline="30000"/>
              <a:t>+</a:t>
            </a:r>
            <a:r>
              <a:rPr kumimoji="0" lang="en-US" altLang="zh-CN" sz="1800"/>
              <a:t>-tree File Organization</a:t>
            </a:r>
          </a:p>
        </p:txBody>
      </p:sp>
      <p:graphicFrame>
        <p:nvGraphicFramePr>
          <p:cNvPr id="81925" name="Object 2">
            <a:extLst>
              <a:ext uri="{FF2B5EF4-FFF2-40B4-BE49-F238E27FC236}">
                <a16:creationId xmlns:a16="http://schemas.microsoft.com/office/drawing/2014/main" id="{9F3E616D-747D-9481-F288-80EC349D3F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6650" y="6046788"/>
          <a:ext cx="6604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900" imgH="228600" progId="Equation.3">
                  <p:embed/>
                </p:oleObj>
              </mc:Choice>
              <mc:Fallback>
                <p:oleObj name="Equation" r:id="rId3" imgW="4699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6046788"/>
                        <a:ext cx="6604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26" name="Picture 8">
            <a:extLst>
              <a:ext uri="{FF2B5EF4-FFF2-40B4-BE49-F238E27FC236}">
                <a16:creationId xmlns:a16="http://schemas.microsoft.com/office/drawing/2014/main" id="{1DA87A03-2B82-FFC4-43E0-F1FD8D83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625475"/>
            <a:ext cx="833278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>
            <a:extLst>
              <a:ext uri="{FF2B5EF4-FFF2-40B4-BE49-F238E27FC236}">
                <a16:creationId xmlns:a16="http://schemas.microsoft.com/office/drawing/2014/main" id="{E9AB3267-99FF-0BD9-44D4-FDF9FCDFA4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Issues in Indexing</a:t>
            </a:r>
          </a:p>
        </p:txBody>
      </p:sp>
      <p:sp>
        <p:nvSpPr>
          <p:cNvPr id="1419267" name="Rectangle 3">
            <a:extLst>
              <a:ext uri="{FF2B5EF4-FFF2-40B4-BE49-F238E27FC236}">
                <a16:creationId xmlns:a16="http://schemas.microsoft.com/office/drawing/2014/main" id="{E8D19C97-3BCD-FCB8-2747-C9B781510C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135063"/>
            <a:ext cx="7691437" cy="5116512"/>
          </a:xfrm>
        </p:spPr>
        <p:txBody>
          <a:bodyPr/>
          <a:lstStyle/>
          <a:p>
            <a:r>
              <a:rPr lang="en-US" altLang="zh-CN" sz="2000" b="1"/>
              <a:t>Record relocation and secondary indices</a:t>
            </a:r>
          </a:p>
          <a:p>
            <a:pPr lvl="1"/>
            <a:r>
              <a:rPr lang="en-US" altLang="zh-CN"/>
              <a:t>If a record moves, all secondary indices that store record pointers have to be updated </a:t>
            </a:r>
          </a:p>
          <a:p>
            <a:pPr lvl="1"/>
            <a:r>
              <a:rPr lang="en-US" altLang="zh-CN"/>
              <a:t>Node splits in B</a:t>
            </a:r>
            <a:r>
              <a:rPr lang="en-US" altLang="zh-CN" baseline="30000"/>
              <a:t>+</a:t>
            </a:r>
            <a:r>
              <a:rPr lang="en-US" altLang="zh-CN"/>
              <a:t>-tree file organizations become very expensive</a:t>
            </a:r>
          </a:p>
          <a:p>
            <a:pPr lvl="1"/>
            <a:r>
              <a:rPr lang="en-US" altLang="zh-CN" i="1"/>
              <a:t>Solution</a:t>
            </a:r>
            <a:r>
              <a:rPr lang="en-US" altLang="zh-CN"/>
              <a:t>: </a:t>
            </a:r>
            <a:r>
              <a:rPr lang="en-US" altLang="zh-CN">
                <a:solidFill>
                  <a:srgbClr val="3366CC"/>
                </a:solidFill>
              </a:rPr>
              <a:t>use primary-index search key instead of record pointer in secondary index</a:t>
            </a:r>
          </a:p>
          <a:p>
            <a:pPr lvl="2"/>
            <a:r>
              <a:rPr lang="en-US" altLang="zh-CN"/>
              <a:t>Extra traversal of primary index to locate record</a:t>
            </a:r>
          </a:p>
          <a:p>
            <a:pPr lvl="3"/>
            <a:r>
              <a:rPr lang="en-US" altLang="zh-CN"/>
              <a:t>Higher cost for queries, but node splits are cheap</a:t>
            </a:r>
          </a:p>
          <a:p>
            <a:pPr lvl="2"/>
            <a:r>
              <a:rPr lang="en-US" altLang="zh-CN"/>
              <a:t>Add record-id if primary-index search key is non-unique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>
            <a:extLst>
              <a:ext uri="{FF2B5EF4-FFF2-40B4-BE49-F238E27FC236}">
                <a16:creationId xmlns:a16="http://schemas.microsoft.com/office/drawing/2014/main" id="{673D3A66-CD80-9F99-8F0B-C59120AEC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Indexing Strings</a:t>
            </a:r>
          </a:p>
        </p:txBody>
      </p:sp>
      <p:sp>
        <p:nvSpPr>
          <p:cNvPr id="1402883" name="Rectangle 3">
            <a:extLst>
              <a:ext uri="{FF2B5EF4-FFF2-40B4-BE49-F238E27FC236}">
                <a16:creationId xmlns:a16="http://schemas.microsoft.com/office/drawing/2014/main" id="{ABF1AC5B-8046-B794-993C-865487DD0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Variable length strings as keys</a:t>
            </a:r>
          </a:p>
          <a:p>
            <a:pPr lvl="1"/>
            <a:r>
              <a:rPr lang="en-US" altLang="zh-CN" sz="2000"/>
              <a:t>Variable fanout</a:t>
            </a:r>
          </a:p>
          <a:p>
            <a:pPr lvl="1"/>
            <a:r>
              <a:rPr lang="en-US" altLang="zh-CN" sz="2000"/>
              <a:t>Use space utilization as criterion for splitting, not number of pointers</a:t>
            </a:r>
          </a:p>
          <a:p>
            <a:r>
              <a:rPr lang="en-US" altLang="zh-CN" sz="2000" b="1">
                <a:solidFill>
                  <a:srgbClr val="3366CC"/>
                </a:solidFill>
              </a:rPr>
              <a:t>Prefix compression</a:t>
            </a:r>
          </a:p>
          <a:p>
            <a:pPr lvl="1"/>
            <a:r>
              <a:rPr lang="en-US" altLang="zh-CN" sz="2000"/>
              <a:t>Key values at internal nodes can be prefixes of full key</a:t>
            </a:r>
          </a:p>
          <a:p>
            <a:pPr lvl="2"/>
            <a:r>
              <a:rPr lang="en-US" altLang="zh-CN" sz="2000"/>
              <a:t>Keep enough characters to distinguish entries in the subtrees separated by the key value</a:t>
            </a:r>
          </a:p>
          <a:p>
            <a:pPr lvl="3"/>
            <a:r>
              <a:rPr lang="en-US" altLang="zh-CN" sz="2000"/>
              <a:t>E.g. “Silas” and “Silberschatz” can be separated by “Silb”</a:t>
            </a:r>
          </a:p>
          <a:p>
            <a:pPr lvl="1"/>
            <a:r>
              <a:rPr lang="en-US" altLang="zh-CN" sz="2000"/>
              <a:t>Keys in leaf node can be compressed by sharing common prefixes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876CBE8C-C999-E4F6-70CE-402E86D9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Bulk Loading and Bottom-Up Build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27F171C6-5591-F9CE-9251-47A5441F0D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1093788"/>
            <a:ext cx="8072437" cy="5178425"/>
          </a:xfrm>
        </p:spPr>
        <p:txBody>
          <a:bodyPr/>
          <a:lstStyle/>
          <a:p>
            <a:r>
              <a:rPr lang="en-US" altLang="zh-CN"/>
              <a:t>Inserting entries one-at-a-time into a B</a:t>
            </a:r>
            <a:r>
              <a:rPr lang="en-US" altLang="zh-CN" baseline="30000"/>
              <a:t>+</a:t>
            </a:r>
            <a:r>
              <a:rPr lang="en-US" altLang="zh-CN"/>
              <a:t>-tree requires </a:t>
            </a:r>
            <a:r>
              <a:rPr lang="en-US" altLang="zh-CN">
                <a:sym typeface="Symbol" panose="05050102010706020507" pitchFamily="18" charset="2"/>
              </a:rPr>
              <a:t></a:t>
            </a:r>
            <a:r>
              <a:rPr lang="en-US" altLang="zh-CN"/>
              <a:t> 1 IO per entry </a:t>
            </a:r>
          </a:p>
          <a:p>
            <a:pPr lvl="1"/>
            <a:r>
              <a:rPr lang="en-US" altLang="zh-CN"/>
              <a:t>assuming leaf level does not fit in memory</a:t>
            </a:r>
          </a:p>
          <a:p>
            <a:pPr lvl="1"/>
            <a:r>
              <a:rPr lang="en-US" altLang="zh-CN"/>
              <a:t>can be very inefficient for loading a large number of entries at a time (</a:t>
            </a:r>
            <a:r>
              <a:rPr lang="en-US" altLang="zh-CN" b="1">
                <a:solidFill>
                  <a:srgbClr val="0066CC"/>
                </a:solidFill>
              </a:rPr>
              <a:t>bulk loading</a:t>
            </a:r>
            <a:r>
              <a:rPr lang="en-US" altLang="zh-CN"/>
              <a:t>)</a:t>
            </a:r>
          </a:p>
          <a:p>
            <a:r>
              <a:rPr lang="en-US" altLang="zh-CN"/>
              <a:t>Efficient alternative 1:</a:t>
            </a:r>
          </a:p>
          <a:p>
            <a:pPr lvl="1"/>
            <a:r>
              <a:rPr lang="en-US" altLang="zh-CN"/>
              <a:t>sort entries first (using efficient external-memory sort algorithms discussed later in Section 12.4)</a:t>
            </a:r>
          </a:p>
          <a:p>
            <a:pPr lvl="1"/>
            <a:r>
              <a:rPr lang="en-US" altLang="zh-CN"/>
              <a:t>insert in sorted order</a:t>
            </a:r>
          </a:p>
          <a:p>
            <a:pPr lvl="2"/>
            <a:r>
              <a:rPr lang="en-US" altLang="zh-CN"/>
              <a:t>insertion will go to existing page (or cause a split)</a:t>
            </a:r>
          </a:p>
          <a:p>
            <a:pPr lvl="2"/>
            <a:r>
              <a:rPr lang="en-US" altLang="zh-CN"/>
              <a:t>much improved IO performance, but most leaf nodes half full</a:t>
            </a:r>
          </a:p>
          <a:p>
            <a:r>
              <a:rPr lang="en-US" altLang="zh-CN"/>
              <a:t>Efficient alternative 2: </a:t>
            </a:r>
            <a:r>
              <a:rPr lang="en-US" altLang="zh-CN" b="1">
                <a:solidFill>
                  <a:srgbClr val="0066CC"/>
                </a:solidFill>
              </a:rPr>
              <a:t>Bottom-up B</a:t>
            </a:r>
            <a:r>
              <a:rPr lang="en-US" altLang="zh-CN" b="1" baseline="30000">
                <a:solidFill>
                  <a:srgbClr val="0066CC"/>
                </a:solidFill>
              </a:rPr>
              <a:t>+</a:t>
            </a:r>
            <a:r>
              <a:rPr lang="en-US" altLang="zh-CN" b="1">
                <a:solidFill>
                  <a:srgbClr val="0066CC"/>
                </a:solidFill>
              </a:rPr>
              <a:t>-tree construction</a:t>
            </a:r>
          </a:p>
          <a:p>
            <a:pPr lvl="1"/>
            <a:r>
              <a:rPr lang="en-US" altLang="zh-CN"/>
              <a:t>As before sort entries</a:t>
            </a:r>
          </a:p>
          <a:p>
            <a:pPr lvl="1"/>
            <a:r>
              <a:rPr lang="en-US" altLang="zh-CN"/>
              <a:t>And then create tree layer-by-layer, starting with leaf level</a:t>
            </a:r>
          </a:p>
          <a:p>
            <a:pPr lvl="2"/>
            <a:r>
              <a:rPr lang="en-US" altLang="zh-CN"/>
              <a:t>details as an exercise</a:t>
            </a:r>
          </a:p>
          <a:p>
            <a:pPr lvl="1"/>
            <a:r>
              <a:rPr lang="en-US" altLang="zh-CN"/>
              <a:t>Implemented as part of bulk-load utility by most database systems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>
            <a:extLst>
              <a:ext uri="{FF2B5EF4-FFF2-40B4-BE49-F238E27FC236}">
                <a16:creationId xmlns:a16="http://schemas.microsoft.com/office/drawing/2014/main" id="{67162D8B-4B6D-4E77-67CD-38A5F5C8B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CBD81A7-77E7-EEFB-8922-7FC256F92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135063"/>
            <a:ext cx="6724650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/>
              <a:t>Similar to B+-tree, but B-tree allows search-key values to appear only once; eliminates redundant storage of search keys.</a:t>
            </a:r>
          </a:p>
          <a:p>
            <a:r>
              <a:rPr lang="en-US" altLang="zh-CN" sz="1800"/>
              <a:t>Search keys in nonleaf nodes appear nowhere else in the B-tree; an additional pointer field for each search key in a nonleaf node must be included.</a:t>
            </a:r>
          </a:p>
          <a:p>
            <a:r>
              <a:rPr lang="en-US" altLang="zh-CN" sz="1800"/>
              <a:t>Generalized B-tree leaf node</a:t>
            </a:r>
            <a:br>
              <a:rPr lang="en-US" altLang="zh-CN" sz="1800"/>
            </a:br>
            <a:br>
              <a:rPr lang="en-US" altLang="zh-CN" sz="1800"/>
            </a:br>
            <a:endParaRPr lang="en-US" altLang="zh-CN" sz="1800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49B3A186-8372-D370-60F9-DF19431B8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5364163"/>
            <a:ext cx="6724650" cy="78105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Nonleaf node – pointers Bi are the bucket or file record pointers.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89093" name="Picture 7">
            <a:extLst>
              <a:ext uri="{FF2B5EF4-FFF2-40B4-BE49-F238E27FC236}">
                <a16:creationId xmlns:a16="http://schemas.microsoft.com/office/drawing/2014/main" id="{63B01384-78B9-F176-6EAD-593FD8F6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3424238"/>
            <a:ext cx="7669212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>
            <a:extLst>
              <a:ext uri="{FF2B5EF4-FFF2-40B4-BE49-F238E27FC236}">
                <a16:creationId xmlns:a16="http://schemas.microsoft.com/office/drawing/2014/main" id="{A4A9FCEA-9AF0-4A4D-50F1-A632DCB88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 Example</a:t>
            </a:r>
          </a:p>
        </p:txBody>
      </p:sp>
      <p:sp>
        <p:nvSpPr>
          <p:cNvPr id="91139" name="Text Box 4">
            <a:extLst>
              <a:ext uri="{FF2B5EF4-FFF2-40B4-BE49-F238E27FC236}">
                <a16:creationId xmlns:a16="http://schemas.microsoft.com/office/drawing/2014/main" id="{254F73E9-E94A-4CA8-7C63-36030D4814D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390525" y="3862388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B-tree (above) and B+-tree (below) on same data</a:t>
            </a:r>
          </a:p>
        </p:txBody>
      </p:sp>
      <p:pic>
        <p:nvPicPr>
          <p:cNvPr id="91140" name="Picture 6">
            <a:extLst>
              <a:ext uri="{FF2B5EF4-FFF2-40B4-BE49-F238E27FC236}">
                <a16:creationId xmlns:a16="http://schemas.microsoft.com/office/drawing/2014/main" id="{EE705754-501D-34A9-133E-A971D246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8475662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5">
            <a:extLst>
              <a:ext uri="{FF2B5EF4-FFF2-40B4-BE49-F238E27FC236}">
                <a16:creationId xmlns:a16="http://schemas.microsoft.com/office/drawing/2014/main" id="{A2D44753-44A5-5992-73FE-B074CDF6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60350" y="4289425"/>
            <a:ext cx="86487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39388016-EAB3-F91A-10C3-F0C564779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B-Tree Index Files (Cont.)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447F7204-3807-55C3-F3B6-20268EE7E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8118475" cy="4545012"/>
          </a:xfrm>
        </p:spPr>
        <p:txBody>
          <a:bodyPr/>
          <a:lstStyle/>
          <a:p>
            <a:r>
              <a:rPr lang="en-US" altLang="zh-CN"/>
              <a:t>Advantages of B-Tree indices:</a:t>
            </a:r>
          </a:p>
          <a:p>
            <a:pPr lvl="1"/>
            <a:r>
              <a:rPr lang="en-US" altLang="zh-CN"/>
              <a:t>May use less tree nodes than a corresponding B</a:t>
            </a:r>
            <a:r>
              <a:rPr lang="en-US" altLang="zh-CN" baseline="30000"/>
              <a:t>+</a:t>
            </a:r>
            <a:r>
              <a:rPr lang="en-US" altLang="zh-CN"/>
              <a:t>-Tree.</a:t>
            </a:r>
          </a:p>
          <a:p>
            <a:pPr lvl="1"/>
            <a:r>
              <a:rPr lang="en-US" altLang="zh-CN"/>
              <a:t>Sometimes possible to find search-key value before reaching leaf node.</a:t>
            </a:r>
          </a:p>
          <a:p>
            <a:r>
              <a:rPr lang="en-US" altLang="zh-CN"/>
              <a:t>Disadvantages of B-Tree indices:</a:t>
            </a:r>
          </a:p>
          <a:p>
            <a:pPr lvl="1"/>
            <a:r>
              <a:rPr lang="en-US" altLang="zh-CN"/>
              <a:t>Only small fraction of all search-key values are found early </a:t>
            </a:r>
          </a:p>
          <a:p>
            <a:pPr lvl="1"/>
            <a:r>
              <a:rPr lang="en-US" altLang="zh-CN"/>
              <a:t>Non-leaf nodes are larger, so fan-out is reduced.  Thus, B-Trees typically have greater depth than corresponding B</a:t>
            </a:r>
            <a:r>
              <a:rPr lang="en-US" altLang="zh-CN" baseline="30000"/>
              <a:t>+</a:t>
            </a:r>
            <a:r>
              <a:rPr lang="en-US" altLang="zh-CN"/>
              <a:t>-Tree</a:t>
            </a:r>
          </a:p>
          <a:p>
            <a:pPr lvl="1"/>
            <a:r>
              <a:rPr lang="en-US" altLang="zh-CN"/>
              <a:t>Insertion and deletion more complicated than in B</a:t>
            </a:r>
            <a:r>
              <a:rPr lang="en-US" altLang="zh-CN" baseline="30000"/>
              <a:t>+</a:t>
            </a:r>
            <a:r>
              <a:rPr lang="en-US" altLang="zh-CN"/>
              <a:t>-Trees </a:t>
            </a:r>
          </a:p>
          <a:p>
            <a:pPr lvl="1"/>
            <a:r>
              <a:rPr lang="en-US" altLang="zh-CN"/>
              <a:t>Implementation is harder than B</a:t>
            </a:r>
            <a:r>
              <a:rPr lang="en-US" altLang="zh-CN" baseline="30000"/>
              <a:t>+</a:t>
            </a:r>
            <a:r>
              <a:rPr lang="en-US" altLang="zh-CN"/>
              <a:t>-Trees.</a:t>
            </a:r>
          </a:p>
          <a:p>
            <a:r>
              <a:rPr lang="en-US" altLang="zh-CN"/>
              <a:t>Typically, advantages of B-Trees do not out weigh disadvantages.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CC0788FA-0348-6AC5-BA95-59677A40C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9F2A24A8-8D16-0789-9113-C90C3EB71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1101725"/>
            <a:ext cx="7620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/>
              <a:t>Use multiple indices for certain types of queries.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Example: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000" b="1"/>
              <a:t>select </a:t>
            </a:r>
            <a:r>
              <a:rPr lang="en-US" altLang="zh-CN" sz="2000" i="1"/>
              <a:t>ID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000" b="1"/>
              <a:t>from</a:t>
            </a:r>
            <a:r>
              <a:rPr lang="en-US" altLang="zh-CN" sz="2000" i="1"/>
              <a:t> instructor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000" b="1"/>
              <a:t>where</a:t>
            </a:r>
            <a:r>
              <a:rPr lang="en-US" altLang="zh-CN" sz="2000" i="1"/>
              <a:t> dept_name </a:t>
            </a:r>
            <a:r>
              <a:rPr lang="en-US" altLang="zh-CN" sz="2000"/>
              <a:t>= “Finance” </a:t>
            </a:r>
            <a:r>
              <a:rPr lang="en-US" altLang="zh-CN" sz="2000" b="1"/>
              <a:t>and </a:t>
            </a:r>
            <a:r>
              <a:rPr lang="en-US" altLang="zh-CN" sz="2000" i="1"/>
              <a:t> salary</a:t>
            </a:r>
            <a:r>
              <a:rPr lang="en-US" altLang="zh-CN" sz="2000"/>
              <a:t> = 80000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000"/>
              <a:t>1.	Use index on </a:t>
            </a:r>
            <a:r>
              <a:rPr lang="en-US" altLang="zh-CN" sz="2000" i="1"/>
              <a:t>dept_name </a:t>
            </a:r>
            <a:r>
              <a:rPr lang="en-US" altLang="zh-CN" sz="2000"/>
              <a:t>to find instructors with department name Finance; test </a:t>
            </a:r>
            <a:r>
              <a:rPr lang="en-US" altLang="zh-CN" sz="2000" i="1"/>
              <a:t>salary = 80000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000" i="1"/>
              <a:t>2.	</a:t>
            </a:r>
            <a:r>
              <a:rPr lang="en-US" altLang="zh-CN" sz="2000"/>
              <a:t>Use index</a:t>
            </a:r>
            <a:r>
              <a:rPr lang="en-US" altLang="zh-CN" sz="2000" i="1"/>
              <a:t> </a:t>
            </a:r>
            <a:r>
              <a:rPr lang="en-US" altLang="zh-CN" sz="2000"/>
              <a:t>on</a:t>
            </a:r>
            <a:r>
              <a:rPr lang="en-US" altLang="zh-CN" sz="2000" i="1"/>
              <a:t> salary </a:t>
            </a:r>
            <a:r>
              <a:rPr lang="en-US" altLang="zh-CN" sz="2000"/>
              <a:t>to find instructors with a salary of $80000; test</a:t>
            </a:r>
            <a:r>
              <a:rPr lang="en-US" altLang="zh-CN" sz="2000" i="1"/>
              <a:t> dept_name = </a:t>
            </a:r>
            <a:r>
              <a:rPr lang="en-US" altLang="zh-CN" sz="2000"/>
              <a:t>“Finance”.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000"/>
              <a:t>3.	Use </a:t>
            </a:r>
            <a:r>
              <a:rPr lang="en-US" altLang="zh-CN" sz="2000" i="1"/>
              <a:t>dept_name </a:t>
            </a:r>
            <a:r>
              <a:rPr lang="en-US" altLang="zh-CN" sz="2000"/>
              <a:t>index to find pointers to all records pertaining to the “Finance” department.  Similarly use index on </a:t>
            </a:r>
            <a:r>
              <a:rPr lang="en-US" altLang="zh-CN" sz="2000" i="1"/>
              <a:t>salary</a:t>
            </a:r>
            <a:r>
              <a:rPr lang="en-US" altLang="zh-CN" sz="2000"/>
              <a:t>.  Take intersection of both sets of pointers obtained.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7945186B-AED8-8B47-0F40-69CF89B2A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59433A4A-A3B0-8044-0DA7-FD6387C90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b="1">
                <a:solidFill>
                  <a:srgbClr val="3366CC"/>
                </a:solidFill>
              </a:rPr>
              <a:t>Composite search keys</a:t>
            </a:r>
            <a:r>
              <a:rPr lang="en-US" altLang="zh-CN" sz="2000"/>
              <a:t> are search keys containing more than one attribute</a:t>
            </a:r>
          </a:p>
          <a:p>
            <a:pPr lvl="1"/>
            <a:r>
              <a:rPr lang="en-US" altLang="zh-CN" sz="2000"/>
              <a:t>E.g. (</a:t>
            </a:r>
            <a:r>
              <a:rPr lang="en-US" altLang="zh-CN" sz="2000" i="1"/>
              <a:t>dept_name, salary</a:t>
            </a:r>
            <a:r>
              <a:rPr lang="en-US" altLang="zh-CN" sz="2000"/>
              <a:t>)</a:t>
            </a:r>
          </a:p>
          <a:p>
            <a:r>
              <a:rPr lang="en-US" altLang="zh-CN" sz="2000"/>
              <a:t>Lexicographic ordering: (a</a:t>
            </a:r>
            <a:r>
              <a:rPr lang="en-US" altLang="zh-CN" sz="2000" baseline="-25000"/>
              <a:t>1</a:t>
            </a:r>
            <a:r>
              <a:rPr lang="en-US" altLang="zh-CN" sz="2000"/>
              <a:t>, a</a:t>
            </a:r>
            <a:r>
              <a:rPr lang="en-US" altLang="zh-CN" sz="2000" baseline="-25000"/>
              <a:t>2</a:t>
            </a:r>
            <a:r>
              <a:rPr lang="en-US" altLang="zh-CN" sz="2000"/>
              <a:t>) &lt; (b</a:t>
            </a:r>
            <a:r>
              <a:rPr lang="en-US" altLang="zh-CN" sz="2000" baseline="-25000"/>
              <a:t>1</a:t>
            </a:r>
            <a:r>
              <a:rPr lang="en-US" altLang="zh-CN" sz="2000"/>
              <a:t>, b</a:t>
            </a:r>
            <a:r>
              <a:rPr lang="en-US" altLang="zh-CN" sz="2000" baseline="-25000"/>
              <a:t>2</a:t>
            </a:r>
            <a:r>
              <a:rPr lang="en-US" altLang="zh-CN" sz="2000"/>
              <a:t>) if either </a:t>
            </a:r>
          </a:p>
          <a:p>
            <a:pPr lvl="1"/>
            <a:r>
              <a:rPr lang="en-US" altLang="zh-CN" sz="2000"/>
              <a:t>a</a:t>
            </a:r>
            <a:r>
              <a:rPr lang="en-US" altLang="zh-CN" sz="2000" baseline="-25000"/>
              <a:t>1</a:t>
            </a:r>
            <a:r>
              <a:rPr lang="en-US" altLang="zh-CN" sz="2000"/>
              <a:t> &lt; b</a:t>
            </a:r>
            <a:r>
              <a:rPr lang="en-US" altLang="zh-CN" sz="2000" baseline="-25000"/>
              <a:t>1</a:t>
            </a:r>
            <a:r>
              <a:rPr lang="en-US" altLang="zh-CN" sz="2000"/>
              <a:t>, or </a:t>
            </a:r>
          </a:p>
          <a:p>
            <a:pPr lvl="1"/>
            <a:r>
              <a:rPr lang="en-US" altLang="zh-CN" sz="2000"/>
              <a:t>a</a:t>
            </a:r>
            <a:r>
              <a:rPr lang="en-US" altLang="zh-CN" sz="2000" baseline="-25000"/>
              <a:t>1</a:t>
            </a:r>
            <a:r>
              <a:rPr lang="en-US" altLang="zh-CN" sz="2000"/>
              <a:t>=b</a:t>
            </a:r>
            <a:r>
              <a:rPr lang="en-US" altLang="zh-CN" sz="2000" baseline="-25000"/>
              <a:t>1</a:t>
            </a:r>
            <a:r>
              <a:rPr lang="en-US" altLang="zh-CN" sz="2000"/>
              <a:t> and  a</a:t>
            </a:r>
            <a:r>
              <a:rPr lang="en-US" altLang="zh-CN" sz="2000" baseline="-25000"/>
              <a:t>2</a:t>
            </a:r>
            <a:r>
              <a:rPr lang="en-US" altLang="zh-CN" sz="2000"/>
              <a:t> &lt; b</a:t>
            </a:r>
            <a:r>
              <a:rPr lang="en-US" altLang="zh-CN" sz="2000" baseline="-2500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>
            <a:extLst>
              <a:ext uri="{FF2B5EF4-FFF2-40B4-BE49-F238E27FC236}">
                <a16:creationId xmlns:a16="http://schemas.microsoft.com/office/drawing/2014/main" id="{9931BC0D-FA48-3279-69F5-B48228193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Ordered Indices</a:t>
            </a:r>
            <a:r>
              <a:rPr lang="zh-CN" altLang="en-US" dirty="0">
                <a:ea typeface="+mj-ea"/>
              </a:rPr>
              <a:t>（顺序索引）</a:t>
            </a:r>
            <a:endParaRPr lang="en-US" dirty="0">
              <a:ea typeface="+mj-ea"/>
            </a:endParaRPr>
          </a:p>
        </p:txBody>
      </p:sp>
      <p:sp>
        <p:nvSpPr>
          <p:cNvPr id="1103875" name="Rectangle 3">
            <a:extLst>
              <a:ext uri="{FF2B5EF4-FFF2-40B4-BE49-F238E27FC236}">
                <a16:creationId xmlns:a16="http://schemas.microsoft.com/office/drawing/2014/main" id="{7ABFB25A-4207-5F59-A363-90FFE58348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1489075"/>
            <a:ext cx="7848600" cy="4876800"/>
          </a:xfrm>
        </p:spPr>
        <p:txBody>
          <a:bodyPr/>
          <a:lstStyle/>
          <a:p>
            <a:r>
              <a:rPr lang="en-US" altLang="zh-CN"/>
              <a:t>In an </a:t>
            </a:r>
            <a:r>
              <a:rPr lang="en-US" altLang="zh-CN" b="1">
                <a:solidFill>
                  <a:srgbClr val="000099"/>
                </a:solidFill>
              </a:rPr>
              <a:t>ordered index</a:t>
            </a:r>
            <a:r>
              <a:rPr lang="en-US" altLang="zh-CN" b="1"/>
              <a:t>, </a:t>
            </a:r>
            <a:r>
              <a:rPr lang="en-US" altLang="zh-CN"/>
              <a:t>index entries are stored sorted on the search key value.  E.g., author catalog in library.</a:t>
            </a:r>
          </a:p>
          <a:p>
            <a:r>
              <a:rPr lang="en-US" altLang="zh-CN" b="1">
                <a:solidFill>
                  <a:srgbClr val="000099"/>
                </a:solidFill>
              </a:rPr>
              <a:t>Primary index</a:t>
            </a:r>
            <a:r>
              <a:rPr lang="zh-CN" altLang="en-US" sz="1200" b="1">
                <a:solidFill>
                  <a:srgbClr val="000099"/>
                </a:solidFill>
              </a:rPr>
              <a:t>（主索引）</a:t>
            </a:r>
            <a:r>
              <a:rPr lang="en-US" altLang="zh-CN" b="1"/>
              <a:t>: </a:t>
            </a:r>
            <a:r>
              <a:rPr lang="en-US" altLang="zh-CN"/>
              <a:t>in a sequentially ordered file, the index whose search key specifies the sequential order of the file.</a:t>
            </a:r>
          </a:p>
          <a:p>
            <a:pPr lvl="1"/>
            <a:r>
              <a:rPr lang="en-US" altLang="zh-CN"/>
              <a:t>Also called </a:t>
            </a:r>
            <a:r>
              <a:rPr lang="en-US" altLang="zh-CN" b="1">
                <a:solidFill>
                  <a:srgbClr val="000099"/>
                </a:solidFill>
              </a:rPr>
              <a:t>clustering index</a:t>
            </a:r>
            <a:r>
              <a:rPr lang="zh-CN" altLang="en-US" b="1">
                <a:solidFill>
                  <a:srgbClr val="000099"/>
                </a:solidFill>
              </a:rPr>
              <a:t>（聚集索引）</a:t>
            </a:r>
            <a:endParaRPr lang="en-US" altLang="zh-CN">
              <a:solidFill>
                <a:srgbClr val="000099"/>
              </a:solidFill>
            </a:endParaRPr>
          </a:p>
          <a:p>
            <a:pPr lvl="1"/>
            <a:r>
              <a:rPr lang="en-US" altLang="zh-CN"/>
              <a:t>The search key of a primary index is usually but not necessarily the primary key.</a:t>
            </a:r>
          </a:p>
          <a:p>
            <a:r>
              <a:rPr lang="en-US" altLang="zh-CN" b="1">
                <a:solidFill>
                  <a:srgbClr val="000099"/>
                </a:solidFill>
              </a:rPr>
              <a:t>Secondary index</a:t>
            </a:r>
            <a:r>
              <a:rPr lang="zh-CN" altLang="en-US" b="1">
                <a:solidFill>
                  <a:srgbClr val="000099"/>
                </a:solidFill>
              </a:rPr>
              <a:t> </a:t>
            </a:r>
            <a:r>
              <a:rPr lang="zh-CN" altLang="en-US" sz="1200" b="1">
                <a:solidFill>
                  <a:srgbClr val="000099"/>
                </a:solidFill>
              </a:rPr>
              <a:t>（辅助索引） </a:t>
            </a:r>
            <a:r>
              <a:rPr lang="en-US" altLang="zh-CN"/>
              <a:t>:</a:t>
            </a:r>
            <a:r>
              <a:rPr lang="en-US" altLang="zh-CN" b="1"/>
              <a:t> </a:t>
            </a:r>
            <a:r>
              <a:rPr lang="en-US" altLang="zh-CN"/>
              <a:t>an index whose search key specifies an order different from the sequential order of the file.  Also called </a:t>
            </a:r>
            <a:br>
              <a:rPr lang="en-US" altLang="zh-CN"/>
            </a:br>
            <a:r>
              <a:rPr lang="en-US" altLang="zh-CN">
                <a:solidFill>
                  <a:srgbClr val="000099"/>
                </a:solidFill>
              </a:rPr>
              <a:t>non-clustering index</a:t>
            </a:r>
            <a:r>
              <a:rPr lang="en-US" altLang="zh-CN" b="1"/>
              <a:t>.</a:t>
            </a:r>
            <a:r>
              <a:rPr lang="zh-CN" altLang="en-US" b="1">
                <a:solidFill>
                  <a:srgbClr val="000099"/>
                </a:solidFill>
              </a:rPr>
              <a:t> （非聚集索引）</a:t>
            </a:r>
            <a:endParaRPr lang="en-US" altLang="zh-CN"/>
          </a:p>
          <a:p>
            <a:r>
              <a:rPr lang="en-US" altLang="zh-CN">
                <a:solidFill>
                  <a:srgbClr val="000099"/>
                </a:solidFill>
              </a:rPr>
              <a:t>Index-sequential file</a:t>
            </a:r>
            <a:r>
              <a:rPr lang="zh-CN" altLang="en-US" sz="1200" b="1">
                <a:solidFill>
                  <a:srgbClr val="000099"/>
                </a:solidFill>
              </a:rPr>
              <a:t>（索引顺序文件）</a:t>
            </a:r>
            <a:r>
              <a:rPr lang="en-US" altLang="zh-CN" b="1"/>
              <a:t>:</a:t>
            </a:r>
            <a:r>
              <a:rPr lang="en-US" altLang="zh-CN"/>
              <a:t> ordered sequential file with a primary index.</a:t>
            </a:r>
            <a:r>
              <a:rPr lang="zh-CN" altLang="en-US"/>
              <a:t>（搜索码上有聚集索引的文件）</a:t>
            </a:r>
            <a:endParaRPr lang="en-US" altLang="zh-CN"/>
          </a:p>
          <a:p>
            <a:r>
              <a:rPr lang="en-US" altLang="zh-CN"/>
              <a:t>Ordered indices</a:t>
            </a:r>
            <a:r>
              <a:rPr lang="zh-CN" altLang="en-US"/>
              <a:t>：</a:t>
            </a:r>
            <a:r>
              <a:rPr lang="en-US" altLang="zh-CN"/>
              <a:t>  dense index &amp; sparse 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>
            <a:extLst>
              <a:ext uri="{FF2B5EF4-FFF2-40B4-BE49-F238E27FC236}">
                <a16:creationId xmlns:a16="http://schemas.microsoft.com/office/drawing/2014/main" id="{AB18FAE0-4A4B-E041-2C94-3A8F7DC30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Attributes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7CEAC96C-29ED-B685-6FF3-67C81C80C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2000250"/>
            <a:ext cx="7335837" cy="4137025"/>
          </a:xfrm>
        </p:spPr>
        <p:txBody>
          <a:bodyPr/>
          <a:lstStyle/>
          <a:p>
            <a:r>
              <a:rPr lang="en-US" altLang="zh-CN"/>
              <a:t> With the </a:t>
            </a:r>
            <a:r>
              <a:rPr lang="en-US" altLang="zh-CN" b="1"/>
              <a:t>where</a:t>
            </a:r>
            <a:r>
              <a:rPr lang="en-US" altLang="zh-CN"/>
              <a:t> clause</a:t>
            </a:r>
            <a:br>
              <a:rPr lang="en-US" altLang="zh-CN"/>
            </a:br>
            <a:r>
              <a:rPr lang="en-US" altLang="zh-CN"/>
              <a:t>           </a:t>
            </a:r>
            <a:r>
              <a:rPr lang="en-US" altLang="zh-CN" b="1"/>
              <a:t>where</a:t>
            </a:r>
            <a:r>
              <a:rPr lang="en-US" altLang="zh-CN" i="1"/>
              <a:t> dept_name =</a:t>
            </a:r>
            <a:r>
              <a:rPr lang="en-US" altLang="zh-CN"/>
              <a:t> “Finance” </a:t>
            </a:r>
            <a:r>
              <a:rPr lang="en-US" altLang="zh-CN" b="1"/>
              <a:t>and</a:t>
            </a:r>
            <a:r>
              <a:rPr lang="en-US" altLang="zh-CN"/>
              <a:t> </a:t>
            </a:r>
            <a:r>
              <a:rPr lang="en-US" altLang="zh-CN" i="1"/>
              <a:t>salary = </a:t>
            </a:r>
            <a:r>
              <a:rPr lang="en-US" altLang="zh-CN"/>
              <a:t>80000</a:t>
            </a:r>
            <a:br>
              <a:rPr lang="en-US" altLang="zh-CN"/>
            </a:br>
            <a:r>
              <a:rPr lang="en-US" altLang="zh-CN"/>
              <a:t>the index on (</a:t>
            </a:r>
            <a:r>
              <a:rPr lang="en-US" altLang="zh-CN" i="1"/>
              <a:t>dept_name, salary</a:t>
            </a:r>
            <a:r>
              <a:rPr lang="en-US" altLang="zh-CN"/>
              <a:t>) can be used to fetch only records that satisfy both conditions.</a:t>
            </a:r>
          </a:p>
          <a:p>
            <a:pPr lvl="1"/>
            <a:r>
              <a:rPr lang="en-US" altLang="zh-CN"/>
              <a:t>Using separate indices in less efficient — we may fetch many records (or pointers) that satisfy only one of the conditions.</a:t>
            </a:r>
          </a:p>
          <a:p>
            <a:r>
              <a:rPr lang="en-US" altLang="zh-CN"/>
              <a:t>Can also efficiently handle </a:t>
            </a:r>
            <a:br>
              <a:rPr lang="en-US" altLang="zh-CN"/>
            </a:br>
            <a:r>
              <a:rPr lang="en-US" altLang="zh-CN"/>
              <a:t>           </a:t>
            </a:r>
            <a:r>
              <a:rPr lang="en-US" altLang="zh-CN" b="1"/>
              <a:t>where</a:t>
            </a:r>
            <a:r>
              <a:rPr lang="en-US" altLang="zh-CN" i="1"/>
              <a:t> dept_name</a:t>
            </a:r>
            <a:r>
              <a:rPr lang="en-US" altLang="zh-CN"/>
              <a:t> = “Finance” </a:t>
            </a:r>
            <a:r>
              <a:rPr lang="en-US" altLang="zh-CN" b="1"/>
              <a:t>and </a:t>
            </a:r>
            <a:r>
              <a:rPr lang="en-US" altLang="zh-CN" i="1"/>
              <a:t>salary </a:t>
            </a:r>
            <a:r>
              <a:rPr lang="en-US" altLang="zh-CN"/>
              <a:t>&lt; 80000</a:t>
            </a:r>
          </a:p>
          <a:p>
            <a:r>
              <a:rPr lang="en-US" altLang="zh-CN"/>
              <a:t>But cannot efficiently handle</a:t>
            </a:r>
            <a:br>
              <a:rPr lang="en-US" altLang="zh-CN"/>
            </a:br>
            <a:r>
              <a:rPr lang="en-US" altLang="zh-CN"/>
              <a:t>          </a:t>
            </a:r>
            <a:r>
              <a:rPr lang="en-US" altLang="zh-CN" b="1"/>
              <a:t>where</a:t>
            </a:r>
            <a:r>
              <a:rPr lang="en-US" altLang="zh-CN" i="1"/>
              <a:t> dept_name </a:t>
            </a:r>
            <a:r>
              <a:rPr lang="en-US" altLang="zh-CN"/>
              <a:t>&lt; “Finance” </a:t>
            </a:r>
            <a:r>
              <a:rPr lang="en-US" altLang="zh-CN" b="1"/>
              <a:t>and</a:t>
            </a:r>
            <a:r>
              <a:rPr lang="en-US" altLang="zh-CN"/>
              <a:t> </a:t>
            </a:r>
            <a:r>
              <a:rPr lang="en-US" altLang="zh-CN" i="1"/>
              <a:t>balance = </a:t>
            </a:r>
            <a:r>
              <a:rPr lang="en-US" altLang="zh-CN"/>
              <a:t>80000</a:t>
            </a:r>
          </a:p>
          <a:p>
            <a:pPr lvl="1"/>
            <a:r>
              <a:rPr lang="en-US" altLang="zh-CN"/>
              <a:t>May fetch many records that satisfy the first but not the second condition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EA452B55-1E79-5787-D3AB-FA179B297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65225"/>
            <a:ext cx="5480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2165350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Suppose we have an index on combined search-key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/>
              <a:t>	(</a:t>
            </a:r>
            <a:r>
              <a:rPr kumimoji="0" lang="en-US" altLang="zh-CN" sz="1800" i="1"/>
              <a:t>dept_name, salary</a:t>
            </a:r>
            <a:r>
              <a:rPr kumimoji="0" lang="en-US" altLang="zh-CN" sz="1800"/>
              <a:t>).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FE2CF67-D8E0-FCEF-D0EC-608E68E8C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ffectLst/>
              </a:rPr>
              <a:t>Other Features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040EFA50-E770-7060-B6AC-1AEBDE724B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3366CC"/>
                </a:solidFill>
              </a:rPr>
              <a:t>Covering indices</a:t>
            </a:r>
          </a:p>
          <a:p>
            <a:pPr lvl="1"/>
            <a:r>
              <a:rPr lang="en-US" altLang="zh-CN"/>
              <a:t>Add extra attributes to index so (some) queries can avoid fetching the actual records</a:t>
            </a:r>
          </a:p>
          <a:p>
            <a:pPr lvl="2"/>
            <a:r>
              <a:rPr lang="en-US" altLang="zh-CN"/>
              <a:t>Particularly useful for secondary indices </a:t>
            </a:r>
          </a:p>
          <a:p>
            <a:pPr lvl="3"/>
            <a:r>
              <a:rPr lang="en-US" altLang="zh-CN"/>
              <a:t>Why?</a:t>
            </a:r>
          </a:p>
          <a:p>
            <a:pPr lvl="1"/>
            <a:r>
              <a:rPr lang="en-US" altLang="zh-CN"/>
              <a:t>Can store extra attributes only at leaf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>
            <a:extLst>
              <a:ext uri="{FF2B5EF4-FFF2-40B4-BE49-F238E27FC236}">
                <a16:creationId xmlns:a16="http://schemas.microsoft.com/office/drawing/2014/main" id="{D4DDED62-D98E-D477-79A9-4F74E0BC2B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Hashing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13E839E0-5629-E796-AE10-D2EB896E61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>
            <a:extLst>
              <a:ext uri="{FF2B5EF4-FFF2-40B4-BE49-F238E27FC236}">
                <a16:creationId xmlns:a16="http://schemas.microsoft.com/office/drawing/2014/main" id="{A5D3D863-01FB-B7D7-3176-821191890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Static Hashing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F58A0A1-EAC7-1F79-0630-692F8EB88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182688"/>
            <a:ext cx="7437438" cy="4138612"/>
          </a:xfrm>
        </p:spPr>
        <p:txBody>
          <a:bodyPr/>
          <a:lstStyle/>
          <a:p>
            <a:r>
              <a:rPr lang="en-US" altLang="zh-CN"/>
              <a:t>A </a:t>
            </a:r>
            <a:r>
              <a:rPr lang="en-US" altLang="zh-CN" b="1">
                <a:solidFill>
                  <a:srgbClr val="3366CC"/>
                </a:solidFill>
              </a:rPr>
              <a:t>bucket</a:t>
            </a:r>
            <a:r>
              <a:rPr lang="en-US" altLang="zh-CN"/>
              <a:t> is a unit of storage containing one or more records (a bucket is typically a disk block). </a:t>
            </a:r>
          </a:p>
          <a:p>
            <a:r>
              <a:rPr lang="en-US" altLang="zh-CN"/>
              <a:t>In a </a:t>
            </a:r>
            <a:r>
              <a:rPr lang="en-US" altLang="zh-CN" b="1">
                <a:solidFill>
                  <a:srgbClr val="3366CC"/>
                </a:solidFill>
              </a:rPr>
              <a:t>hash file organization</a:t>
            </a:r>
            <a:r>
              <a:rPr lang="en-US" altLang="zh-CN"/>
              <a:t> we obtain the bucket of a record directly from its search-key value using a </a:t>
            </a:r>
            <a:r>
              <a:rPr lang="en-US" altLang="zh-CN" b="1">
                <a:solidFill>
                  <a:srgbClr val="3366CC"/>
                </a:solidFill>
              </a:rPr>
              <a:t>hash</a:t>
            </a:r>
            <a:r>
              <a:rPr lang="en-US" altLang="zh-CN">
                <a:solidFill>
                  <a:srgbClr val="3366CC"/>
                </a:solidFill>
              </a:rPr>
              <a:t> </a:t>
            </a:r>
            <a:r>
              <a:rPr lang="en-US" altLang="zh-CN" b="1">
                <a:solidFill>
                  <a:srgbClr val="3366CC"/>
                </a:solidFill>
              </a:rPr>
              <a:t>function</a:t>
            </a:r>
            <a:r>
              <a:rPr lang="en-US" altLang="zh-CN" b="1">
                <a:solidFill>
                  <a:schemeClr val="tx2"/>
                </a:solidFill>
              </a:rPr>
              <a:t>.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/>
              <a:t>Hash function </a:t>
            </a:r>
            <a:r>
              <a:rPr lang="en-US" altLang="zh-CN" i="1"/>
              <a:t>h</a:t>
            </a:r>
            <a:r>
              <a:rPr lang="en-US" altLang="zh-CN"/>
              <a:t> is a function from the set of all search-key values </a:t>
            </a:r>
            <a:r>
              <a:rPr lang="en-US" altLang="zh-CN" i="1"/>
              <a:t>K</a:t>
            </a:r>
            <a:r>
              <a:rPr lang="en-US" altLang="zh-CN"/>
              <a:t> to the set of all bucket addresses </a:t>
            </a:r>
            <a:r>
              <a:rPr lang="en-US" altLang="zh-CN" i="1"/>
              <a:t>B.</a:t>
            </a:r>
          </a:p>
          <a:p>
            <a:r>
              <a:rPr lang="en-US" altLang="zh-CN"/>
              <a:t>Hash function is used to locate records for access, insertion as well as deletion.</a:t>
            </a:r>
          </a:p>
          <a:p>
            <a:r>
              <a:rPr lang="en-US" altLang="zh-CN"/>
              <a:t>Records with different search-key values may be mapped to the same bucket; thus entire bucket has to be searched sequentially to locate a record.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10" name="Rectangle 2">
            <a:extLst>
              <a:ext uri="{FF2B5EF4-FFF2-40B4-BE49-F238E27FC236}">
                <a16:creationId xmlns:a16="http://schemas.microsoft.com/office/drawing/2014/main" id="{CD07D317-5475-66D0-0A8C-7877BB0FD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9588" y="180975"/>
            <a:ext cx="8358187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File Organization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6666F22-99E4-1B22-19D8-7A84AFC6B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2328863"/>
            <a:ext cx="7466012" cy="4114800"/>
          </a:xfrm>
        </p:spPr>
        <p:txBody>
          <a:bodyPr/>
          <a:lstStyle/>
          <a:p>
            <a:r>
              <a:rPr lang="en-US" altLang="zh-CN"/>
              <a:t>There are 10 buckets,</a:t>
            </a:r>
          </a:p>
          <a:p>
            <a:r>
              <a:rPr lang="en-US" altLang="zh-CN"/>
              <a:t>The binary representation of the </a:t>
            </a:r>
            <a:r>
              <a:rPr lang="en-US" altLang="zh-CN" i="1"/>
              <a:t>i</a:t>
            </a:r>
            <a:r>
              <a:rPr lang="en-US" altLang="zh-CN"/>
              <a:t>th character is assumed to be the integer </a:t>
            </a:r>
            <a:r>
              <a:rPr lang="en-US" altLang="zh-CN" i="1"/>
              <a:t>i.</a:t>
            </a:r>
            <a:endParaRPr lang="en-US" altLang="zh-CN"/>
          </a:p>
          <a:p>
            <a:r>
              <a:rPr lang="en-US" altLang="zh-CN"/>
              <a:t>The hash function returns the sum of the binary representations of the characters modulo 10</a:t>
            </a:r>
          </a:p>
          <a:p>
            <a:pPr lvl="1"/>
            <a:r>
              <a:rPr lang="en-US" altLang="zh-CN"/>
              <a:t>E.g. h(Music) = 1        h(History) = 2   </a:t>
            </a:r>
            <a:br>
              <a:rPr lang="en-US" altLang="zh-CN"/>
            </a:br>
            <a:r>
              <a:rPr lang="en-US" altLang="zh-CN"/>
              <a:t>        h(Physics) =  3   h(Elec. Eng.) = 3</a:t>
            </a: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5C2CAFD9-40C1-6E50-6DD8-15909D092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35063"/>
            <a:ext cx="6597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br>
              <a:rPr kumimoji="0" lang="en-US" altLang="zh-CN" sz="1800"/>
            </a:br>
            <a:r>
              <a:rPr kumimoji="0" lang="en-US" altLang="zh-CN" sz="1800"/>
              <a:t>Hash file organization of </a:t>
            </a:r>
            <a:r>
              <a:rPr kumimoji="0" lang="en-US" altLang="zh-CN" sz="1800" i="1"/>
              <a:t>instructor</a:t>
            </a:r>
            <a:r>
              <a:rPr kumimoji="0" lang="en-US" altLang="zh-CN" sz="1800"/>
              <a:t> file, using </a:t>
            </a:r>
            <a:r>
              <a:rPr kumimoji="0" lang="en-US" altLang="zh-CN" sz="1800" i="1"/>
              <a:t>dept_name </a:t>
            </a:r>
            <a:r>
              <a:rPr kumimoji="0" lang="en-US" altLang="zh-CN" sz="1800"/>
              <a:t>as key</a:t>
            </a:r>
            <a:br>
              <a:rPr kumimoji="0" lang="en-US" altLang="zh-CN" sz="1800"/>
            </a:br>
            <a:r>
              <a:rPr kumimoji="0" lang="en-US" altLang="zh-CN" sz="1800"/>
              <a:t> (See figure in next slide.)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>
            <a:extLst>
              <a:ext uri="{FF2B5EF4-FFF2-40B4-BE49-F238E27FC236}">
                <a16:creationId xmlns:a16="http://schemas.microsoft.com/office/drawing/2014/main" id="{95CA163B-5980-ED29-95ED-6D7B375E7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File Organization </a:t>
            </a:r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F2A6EA1A-61D2-A55A-AA15-676196F93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856288"/>
            <a:ext cx="73834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Hash file organization of </a:t>
            </a:r>
            <a:r>
              <a:rPr kumimoji="0" lang="en-US" altLang="zh-CN" sz="2000" i="1"/>
              <a:t>instructor</a:t>
            </a:r>
            <a:r>
              <a:rPr kumimoji="0" lang="en-US" altLang="zh-CN" sz="2000"/>
              <a:t> file, using </a:t>
            </a:r>
            <a:r>
              <a:rPr kumimoji="0" lang="en-US" altLang="zh-CN" sz="2000" i="1"/>
              <a:t>dept_name </a:t>
            </a:r>
            <a:r>
              <a:rPr kumimoji="0" lang="en-US" altLang="zh-CN" sz="2000"/>
              <a:t>as key (see previous slide for details).</a:t>
            </a:r>
          </a:p>
        </p:txBody>
      </p:sp>
      <p:pic>
        <p:nvPicPr>
          <p:cNvPr id="108548" name="Picture 6">
            <a:extLst>
              <a:ext uri="{FF2B5EF4-FFF2-40B4-BE49-F238E27FC236}">
                <a16:creationId xmlns:a16="http://schemas.microsoft.com/office/drawing/2014/main" id="{6A2AAEB9-C6D5-1B45-7A90-16DFFF44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784225"/>
            <a:ext cx="61976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06" name="Rectangle 2">
            <a:extLst>
              <a:ext uri="{FF2B5EF4-FFF2-40B4-BE49-F238E27FC236}">
                <a16:creationId xmlns:a16="http://schemas.microsoft.com/office/drawing/2014/main" id="{15D76C0B-1576-A391-2858-53CE5529B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 Functions</a:t>
            </a:r>
          </a:p>
        </p:txBody>
      </p:sp>
      <p:sp>
        <p:nvSpPr>
          <p:cNvPr id="1429507" name="Rectangle 3">
            <a:extLst>
              <a:ext uri="{FF2B5EF4-FFF2-40B4-BE49-F238E27FC236}">
                <a16:creationId xmlns:a16="http://schemas.microsoft.com/office/drawing/2014/main" id="{C6FF46DB-75EC-6EF7-3E00-C678273D5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81925" cy="4884737"/>
          </a:xfrm>
        </p:spPr>
        <p:txBody>
          <a:bodyPr/>
          <a:lstStyle/>
          <a:p>
            <a:r>
              <a:rPr lang="en-US" altLang="zh-CN"/>
              <a:t>Worst hash function maps all search-key values to the same bucket; this makes access time proportional to the number of search-key values in the file.</a:t>
            </a:r>
          </a:p>
          <a:p>
            <a:r>
              <a:rPr lang="en-US" altLang="zh-CN"/>
              <a:t>An ideal hash function is </a:t>
            </a:r>
            <a:r>
              <a:rPr lang="en-US" altLang="zh-CN" b="1">
                <a:solidFill>
                  <a:srgbClr val="3366CC"/>
                </a:solidFill>
              </a:rPr>
              <a:t>uniform</a:t>
            </a:r>
            <a:r>
              <a:rPr lang="en-US" altLang="zh-CN" i="1"/>
              <a:t>,</a:t>
            </a:r>
            <a:r>
              <a:rPr lang="en-US" altLang="zh-CN"/>
              <a:t> i.e., each bucket is assigned the same number of search-key values from the set of </a:t>
            </a:r>
            <a:r>
              <a:rPr lang="en-US" altLang="zh-CN" i="1"/>
              <a:t>all</a:t>
            </a:r>
            <a:r>
              <a:rPr lang="en-US" altLang="zh-CN"/>
              <a:t> possible values.</a:t>
            </a:r>
          </a:p>
          <a:p>
            <a:r>
              <a:rPr lang="en-US" altLang="zh-CN"/>
              <a:t>Ideal hash function is </a:t>
            </a:r>
            <a:r>
              <a:rPr lang="en-US" altLang="zh-CN" b="1">
                <a:solidFill>
                  <a:srgbClr val="3366CC"/>
                </a:solidFill>
              </a:rPr>
              <a:t>random</a:t>
            </a:r>
            <a:r>
              <a:rPr lang="en-US" altLang="zh-CN"/>
              <a:t>, so each bucket will have the same number of records assigned to it irrespective of the </a:t>
            </a:r>
            <a:r>
              <a:rPr lang="en-US" altLang="zh-CN" i="1"/>
              <a:t>actual distribution</a:t>
            </a:r>
            <a:r>
              <a:rPr lang="en-US" altLang="zh-CN"/>
              <a:t> of search-key values in the file.</a:t>
            </a:r>
          </a:p>
          <a:p>
            <a:r>
              <a:rPr lang="en-US" altLang="zh-CN"/>
              <a:t>Typical hash functions perform computation on the internal binary representation of the search-key. </a:t>
            </a:r>
          </a:p>
          <a:p>
            <a:pPr lvl="1"/>
            <a:r>
              <a:rPr lang="en-US" altLang="zh-CN"/>
              <a:t>For example, for a string search-key, the binary representations of all the characters in the string could be added and the sum modulo the number of buckets could be returned.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50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>
            <a:extLst>
              <a:ext uri="{FF2B5EF4-FFF2-40B4-BE49-F238E27FC236}">
                <a16:creationId xmlns:a16="http://schemas.microsoft.com/office/drawing/2014/main" id="{D89B0C5E-B7BB-3929-D035-298E3B2BE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Handling of Bucket Overflows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44C16593-2AC2-AA6A-4660-26C57FD09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39050" cy="5073650"/>
          </a:xfrm>
        </p:spPr>
        <p:txBody>
          <a:bodyPr/>
          <a:lstStyle/>
          <a:p>
            <a:r>
              <a:rPr lang="en-US" altLang="zh-CN"/>
              <a:t>Bucket overflow can occur because of </a:t>
            </a:r>
          </a:p>
          <a:p>
            <a:pPr lvl="1"/>
            <a:r>
              <a:rPr lang="en-US" altLang="zh-CN"/>
              <a:t>Insufficient buckets </a:t>
            </a:r>
          </a:p>
          <a:p>
            <a:pPr lvl="1"/>
            <a:r>
              <a:rPr lang="en-US" altLang="zh-CN"/>
              <a:t>Skew in distribution of records.  This can occur due to two reasons:</a:t>
            </a:r>
          </a:p>
          <a:p>
            <a:pPr lvl="2"/>
            <a:r>
              <a:rPr lang="en-US" altLang="zh-CN"/>
              <a:t>multiple records have same search-key value</a:t>
            </a:r>
          </a:p>
          <a:p>
            <a:pPr lvl="2"/>
            <a:r>
              <a:rPr lang="en-US" altLang="zh-CN"/>
              <a:t>chosen hash function produces non-uniform distribution of key values</a:t>
            </a:r>
          </a:p>
          <a:p>
            <a:r>
              <a:rPr lang="en-US" altLang="zh-CN"/>
              <a:t>Although the probability of bucket overflow can be reduced, it cannot be eliminated; it is handled by using </a:t>
            </a:r>
            <a:r>
              <a:rPr lang="en-US" altLang="zh-CN" b="1" i="1">
                <a:solidFill>
                  <a:srgbClr val="3366CC"/>
                </a:solidFill>
              </a:rPr>
              <a:t>overflow buckets</a:t>
            </a:r>
            <a:r>
              <a:rPr lang="en-US" altLang="zh-CN" b="1" i="1"/>
              <a:t>.</a:t>
            </a:r>
            <a:endParaRPr lang="en-US" altLang="zh-CN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>
            <a:extLst>
              <a:ext uri="{FF2B5EF4-FFF2-40B4-BE49-F238E27FC236}">
                <a16:creationId xmlns:a16="http://schemas.microsoft.com/office/drawing/2014/main" id="{BB60051D-577D-EFCE-BFAB-5747E4416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413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Handling of Bucket Overflows (Cont.)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E6850EA-DF9C-1D8A-5FF5-2044A25F2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48600" cy="4876800"/>
          </a:xfrm>
        </p:spPr>
        <p:txBody>
          <a:bodyPr/>
          <a:lstStyle/>
          <a:p>
            <a:r>
              <a:rPr lang="en-US" altLang="zh-CN" b="1">
                <a:solidFill>
                  <a:srgbClr val="3366CC"/>
                </a:solidFill>
              </a:rPr>
              <a:t>Overflow chaining</a:t>
            </a:r>
            <a:r>
              <a:rPr lang="en-US" altLang="zh-CN"/>
              <a:t> – the overflow buckets of a given bucket are chained together in a linked list.</a:t>
            </a:r>
          </a:p>
          <a:p>
            <a:r>
              <a:rPr lang="en-US" altLang="zh-CN"/>
              <a:t>Above scheme is called </a:t>
            </a:r>
            <a:r>
              <a:rPr lang="en-US" altLang="zh-CN" b="1">
                <a:solidFill>
                  <a:srgbClr val="3366CC"/>
                </a:solidFill>
              </a:rPr>
              <a:t>closed hashing</a:t>
            </a:r>
            <a:r>
              <a:rPr lang="en-US" altLang="zh-CN" b="1"/>
              <a:t>.</a:t>
            </a:r>
            <a:r>
              <a:rPr lang="en-US" altLang="zh-CN"/>
              <a:t>  </a:t>
            </a:r>
          </a:p>
          <a:p>
            <a:pPr lvl="1"/>
            <a:r>
              <a:rPr lang="en-US" altLang="zh-CN"/>
              <a:t>An alternative, called </a:t>
            </a:r>
            <a:r>
              <a:rPr lang="en-US" altLang="zh-CN" b="1">
                <a:solidFill>
                  <a:srgbClr val="3366CC"/>
                </a:solidFill>
              </a:rPr>
              <a:t>open hashing</a:t>
            </a:r>
            <a:r>
              <a:rPr lang="en-US" altLang="zh-CN"/>
              <a:t>, which does not use overflow buckets,  is not suitable for database applications.</a:t>
            </a:r>
          </a:p>
          <a:p>
            <a:endParaRPr lang="en-US" altLang="zh-CN"/>
          </a:p>
        </p:txBody>
      </p:sp>
      <p:pic>
        <p:nvPicPr>
          <p:cNvPr id="114692" name="Picture 6">
            <a:extLst>
              <a:ext uri="{FF2B5EF4-FFF2-40B4-BE49-F238E27FC236}">
                <a16:creationId xmlns:a16="http://schemas.microsoft.com/office/drawing/2014/main" id="{CBFB1E8B-84B6-5BB3-1D75-58D9ABCA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28067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>
            <a:extLst>
              <a:ext uri="{FF2B5EF4-FFF2-40B4-BE49-F238E27FC236}">
                <a16:creationId xmlns:a16="http://schemas.microsoft.com/office/drawing/2014/main" id="{D7ACABA9-0957-D714-524E-D1988FA7E5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Hash Indices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9BA93D3-4654-B6BA-04FA-5B1C43C8A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Hashing can be used not only for file organization, but also for index-structure creation.  </a:t>
            </a:r>
          </a:p>
          <a:p>
            <a:r>
              <a:rPr lang="en-US" altLang="zh-CN"/>
              <a:t>A </a:t>
            </a:r>
            <a:r>
              <a:rPr lang="en-US" altLang="zh-CN" b="1">
                <a:solidFill>
                  <a:srgbClr val="3366CC"/>
                </a:solidFill>
              </a:rPr>
              <a:t>hash index</a:t>
            </a:r>
            <a:r>
              <a:rPr lang="en-US" altLang="zh-CN"/>
              <a:t> organizes the search keys, with their associated record pointers, into a hash file structure.</a:t>
            </a:r>
          </a:p>
          <a:p>
            <a:r>
              <a:rPr lang="en-US" altLang="zh-CN"/>
              <a:t>Strictly speaking, hash indices are always secondary indices </a:t>
            </a:r>
          </a:p>
          <a:p>
            <a:pPr lvl="1"/>
            <a:r>
              <a:rPr lang="en-US" altLang="zh-CN"/>
              <a:t>if the file itself is organized using hashing, a separate primary hash index on it using the same search-key is unnecessary.  </a:t>
            </a:r>
          </a:p>
          <a:p>
            <a:pPr lvl="1"/>
            <a:r>
              <a:rPr lang="en-US" altLang="zh-CN"/>
              <a:t>However, we use the term hash index to refer to both secondary index structures and hash organized files.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>
            <a:extLst>
              <a:ext uri="{FF2B5EF4-FFF2-40B4-BE49-F238E27FC236}">
                <a16:creationId xmlns:a16="http://schemas.microsoft.com/office/drawing/2014/main" id="{62349029-3CF4-7C9E-DA6A-958081998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Dense Index Files</a:t>
            </a:r>
            <a:r>
              <a:rPr lang="zh-CN" altLang="en-US" dirty="0">
                <a:ea typeface="+mj-ea"/>
              </a:rPr>
              <a:t>（稠密索引）</a:t>
            </a:r>
            <a:endParaRPr lang="en-US" dirty="0">
              <a:ea typeface="+mj-ea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6740DED-7854-2099-948E-840ADB5B7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1165225"/>
          </a:xfrm>
        </p:spPr>
        <p:txBody>
          <a:bodyPr/>
          <a:lstStyle/>
          <a:p>
            <a:r>
              <a:rPr lang="en-US" altLang="zh-CN" sz="2000" b="1">
                <a:solidFill>
                  <a:srgbClr val="000099"/>
                </a:solidFill>
              </a:rPr>
              <a:t>Dense index</a:t>
            </a:r>
            <a:r>
              <a:rPr lang="en-US" altLang="zh-CN" sz="2000"/>
              <a:t> — Index record appears for every search-key value in the file. </a:t>
            </a:r>
          </a:p>
          <a:p>
            <a:r>
              <a:rPr lang="en-US" altLang="zh-CN" sz="2000"/>
              <a:t>E.g. index on </a:t>
            </a:r>
            <a:r>
              <a:rPr lang="en-US" altLang="zh-CN" sz="2000" i="1"/>
              <a:t>ID</a:t>
            </a:r>
            <a:r>
              <a:rPr lang="en-US" altLang="zh-CN" sz="2000"/>
              <a:t> attribute of </a:t>
            </a:r>
            <a:r>
              <a:rPr lang="en-US" altLang="zh-CN" sz="2000" i="1"/>
              <a:t>instructor</a:t>
            </a:r>
            <a:r>
              <a:rPr lang="en-US" altLang="zh-CN" sz="2000"/>
              <a:t> relation </a:t>
            </a: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ECB6A971-101D-BB61-EC37-1DC1DBC1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446338"/>
            <a:ext cx="8056562" cy="3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>
            <a:extLst>
              <a:ext uri="{FF2B5EF4-FFF2-40B4-BE49-F238E27FC236}">
                <a16:creationId xmlns:a16="http://schemas.microsoft.com/office/drawing/2014/main" id="{F8EC6365-2FD7-0FB2-B744-DA57D83E7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of Hash Index</a:t>
            </a: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B5867C3F-0627-748E-78E2-BEB78A07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787400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Text Box 4">
            <a:extLst>
              <a:ext uri="{FF2B5EF4-FFF2-40B4-BE49-F238E27FC236}">
                <a16:creationId xmlns:a16="http://schemas.microsoft.com/office/drawing/2014/main" id="{EBA7EAB9-DAEA-AA2C-5913-DA66C5B1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5497513"/>
            <a:ext cx="467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hash index on </a:t>
            </a:r>
            <a:r>
              <a:rPr kumimoji="0" lang="en-US" altLang="zh-CN" sz="2000" i="1"/>
              <a:t>instructor, </a:t>
            </a:r>
            <a:r>
              <a:rPr kumimoji="0" lang="en-US" altLang="zh-CN" sz="2000"/>
              <a:t> on attribute </a:t>
            </a:r>
            <a:r>
              <a:rPr kumimoji="0" lang="en-US" altLang="zh-CN" sz="2000" i="1"/>
              <a:t>ID</a:t>
            </a:r>
            <a:endParaRPr kumimoji="0" lang="en-US" altLang="zh-CN"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>
            <a:extLst>
              <a:ext uri="{FF2B5EF4-FFF2-40B4-BE49-F238E27FC236}">
                <a16:creationId xmlns:a16="http://schemas.microsoft.com/office/drawing/2014/main" id="{B3439F63-670C-9D36-B7B3-AAFDA617B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Deficiencies of Static Hashing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1854BF9-235A-CBAD-7445-79CA0420E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43837" cy="4343400"/>
          </a:xfrm>
        </p:spPr>
        <p:txBody>
          <a:bodyPr/>
          <a:lstStyle/>
          <a:p>
            <a:r>
              <a:rPr lang="en-US" altLang="zh-CN"/>
              <a:t>In static hashing, function </a:t>
            </a:r>
            <a:r>
              <a:rPr lang="en-US" altLang="zh-CN" i="1"/>
              <a:t>h</a:t>
            </a:r>
            <a:r>
              <a:rPr lang="en-US" altLang="zh-CN"/>
              <a:t> maps search-key values to a fixed set of </a:t>
            </a:r>
            <a:r>
              <a:rPr lang="en-US" altLang="zh-CN" i="1"/>
              <a:t>B</a:t>
            </a:r>
            <a:r>
              <a:rPr lang="en-US" altLang="zh-CN"/>
              <a:t> of bucket addresses. Databases grow or shrink with time. </a:t>
            </a:r>
          </a:p>
          <a:p>
            <a:pPr lvl="1"/>
            <a:r>
              <a:rPr lang="en-US" altLang="zh-CN"/>
              <a:t>If initial number of buckets is too small, and file grows, performance will degrade due to too much overflows.</a:t>
            </a:r>
          </a:p>
          <a:p>
            <a:pPr lvl="1"/>
            <a:r>
              <a:rPr lang="en-US" altLang="zh-CN"/>
              <a:t>If space is allocated for anticipated growth, a significant amount of space will be wasted initially (and buckets will be underfull).</a:t>
            </a:r>
          </a:p>
          <a:p>
            <a:pPr lvl="1"/>
            <a:r>
              <a:rPr lang="en-US" altLang="zh-CN"/>
              <a:t>If database shrinks, again space will be wasted.</a:t>
            </a:r>
          </a:p>
          <a:p>
            <a:r>
              <a:rPr lang="en-US" altLang="zh-CN"/>
              <a:t>One solution: periodic re-organization of the file with a new hash function</a:t>
            </a:r>
          </a:p>
          <a:p>
            <a:pPr lvl="1"/>
            <a:r>
              <a:rPr lang="en-US" altLang="zh-CN"/>
              <a:t>Expensive, disrupts normal operations</a:t>
            </a:r>
          </a:p>
          <a:p>
            <a:r>
              <a:rPr lang="en-US" altLang="zh-CN"/>
              <a:t>Better solution: allow the number of buckets to be modified dynamically.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>
            <a:extLst>
              <a:ext uri="{FF2B5EF4-FFF2-40B4-BE49-F238E27FC236}">
                <a16:creationId xmlns:a16="http://schemas.microsoft.com/office/drawing/2014/main" id="{5C768760-C46C-FCE9-8BD7-FC42578533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Dynamic Hashing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431717B7-F4DF-1F31-8EF1-DBB982ADD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85100" cy="542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Good for database that grows and shrinks in size</a:t>
            </a:r>
          </a:p>
          <a:p>
            <a:pPr>
              <a:lnSpc>
                <a:spcPct val="90000"/>
              </a:lnSpc>
            </a:pPr>
            <a:r>
              <a:rPr lang="en-US" altLang="zh-CN"/>
              <a:t>Allows the hash function to be modified dynamically</a:t>
            </a: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3366CC"/>
                </a:solidFill>
              </a:rPr>
              <a:t>Extendable hashing</a:t>
            </a:r>
            <a:r>
              <a:rPr lang="en-US" altLang="zh-CN"/>
              <a:t> – one form of dynamic hashing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Hash function generates values over a large range — typically </a:t>
            </a:r>
            <a:r>
              <a:rPr lang="en-US" altLang="zh-CN" i="1"/>
              <a:t>b</a:t>
            </a:r>
            <a:r>
              <a:rPr lang="en-US" altLang="zh-CN"/>
              <a:t>-bit integers, with </a:t>
            </a:r>
            <a:r>
              <a:rPr lang="en-US" altLang="zh-CN" i="1"/>
              <a:t>b</a:t>
            </a:r>
            <a:r>
              <a:rPr lang="en-US" altLang="zh-CN"/>
              <a:t> = 32.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At any time use only a prefix of the hash function to index into a table of bucket addresses.  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Let the length of the prefix be </a:t>
            </a:r>
            <a:r>
              <a:rPr lang="en-US" altLang="zh-CN" i="1"/>
              <a:t>i</a:t>
            </a:r>
            <a:r>
              <a:rPr lang="en-US" altLang="zh-CN"/>
              <a:t> bits,  0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  32.  </a:t>
            </a:r>
          </a:p>
          <a:p>
            <a:pPr lvl="2">
              <a:lnSpc>
                <a:spcPct val="90000"/>
              </a:lnSpc>
            </a:pPr>
            <a:r>
              <a:rPr lang="en-US" altLang="zh-CN">
                <a:sym typeface="Symbol" panose="05050102010706020507" pitchFamily="18" charset="2"/>
              </a:rPr>
              <a:t>Bucket address table size = 2</a:t>
            </a:r>
            <a:r>
              <a:rPr lang="en-US" altLang="zh-CN" sz="2400" baseline="30000">
                <a:sym typeface="Symbol" panose="05050102010706020507" pitchFamily="18" charset="2"/>
              </a:rPr>
              <a:t>i.</a:t>
            </a:r>
            <a:r>
              <a:rPr lang="en-US" altLang="zh-CN" sz="2400">
                <a:sym typeface="Symbol" panose="05050102010706020507" pitchFamily="18" charset="2"/>
              </a:rPr>
              <a:t>  </a:t>
            </a:r>
            <a:r>
              <a:rPr lang="en-US" altLang="zh-CN">
                <a:sym typeface="Symbol" panose="05050102010706020507" pitchFamily="18" charset="2"/>
              </a:rPr>
              <a:t>Initially </a:t>
            </a:r>
            <a:r>
              <a:rPr lang="en-US" altLang="zh-CN" i="1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 = 0</a:t>
            </a:r>
          </a:p>
          <a:p>
            <a:pPr lvl="2">
              <a:lnSpc>
                <a:spcPct val="90000"/>
              </a:lnSpc>
            </a:pPr>
            <a:r>
              <a:rPr lang="en-US" altLang="zh-CN">
                <a:sym typeface="Symbol" panose="05050102010706020507" pitchFamily="18" charset="2"/>
              </a:rPr>
              <a:t>Value of </a:t>
            </a:r>
            <a:r>
              <a:rPr lang="en-US" altLang="zh-CN" i="1">
                <a:sym typeface="Symbol" panose="05050102010706020507" pitchFamily="18" charset="2"/>
              </a:rPr>
              <a:t>i</a:t>
            </a:r>
            <a:r>
              <a:rPr lang="en-US" altLang="zh-CN">
                <a:sym typeface="Symbol" panose="05050102010706020507" pitchFamily="18" charset="2"/>
              </a:rPr>
              <a:t> grows and shrinks as the size of the database grows and shrinks.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Multiple entries in the bucket address table may point to a bucket (why?)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Thus, a</a:t>
            </a:r>
            <a:r>
              <a:rPr lang="en-US" altLang="zh-CN">
                <a:sym typeface="Symbol" panose="05050102010706020507" pitchFamily="18" charset="2"/>
              </a:rPr>
              <a:t>ctual number of buckets is &lt; 2</a:t>
            </a:r>
            <a:r>
              <a:rPr lang="en-US" altLang="zh-CN" sz="2400" i="1" baseline="30000">
                <a:sym typeface="Symbol" panose="05050102010706020507" pitchFamily="18" charset="2"/>
              </a:rPr>
              <a:t>i</a:t>
            </a:r>
            <a:endParaRPr lang="en-US" altLang="zh-CN"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</a:pPr>
            <a:r>
              <a:rPr lang="en-US" altLang="zh-CN">
                <a:sym typeface="Symbol" panose="05050102010706020507" pitchFamily="18" charset="2"/>
              </a:rPr>
              <a:t>The number of buckets also changes dynamically due to coalescing and splitting of buckets.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>
            <a:extLst>
              <a:ext uri="{FF2B5EF4-FFF2-40B4-BE49-F238E27FC236}">
                <a16:creationId xmlns:a16="http://schemas.microsoft.com/office/drawing/2014/main" id="{619639FA-A918-FD8A-3AB3-5E6712FDC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General Extendable Hash Structure </a:t>
            </a:r>
          </a:p>
        </p:txBody>
      </p:sp>
      <p:sp>
        <p:nvSpPr>
          <p:cNvPr id="124931" name="Text Box 3">
            <a:extLst>
              <a:ext uri="{FF2B5EF4-FFF2-40B4-BE49-F238E27FC236}">
                <a16:creationId xmlns:a16="http://schemas.microsoft.com/office/drawing/2014/main" id="{D67934FA-CD28-E870-5BE2-07FE83C57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363" y="5675313"/>
            <a:ext cx="5994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In this structure, </a:t>
            </a:r>
            <a:r>
              <a:rPr kumimoji="0" lang="en-US" altLang="zh-CN" sz="1800" i="1"/>
              <a:t>i</a:t>
            </a:r>
            <a:r>
              <a:rPr kumimoji="0" lang="en-US" altLang="zh-CN" sz="1800" baseline="-25000"/>
              <a:t>2</a:t>
            </a:r>
            <a:r>
              <a:rPr kumimoji="0" lang="en-US" altLang="zh-CN" sz="1800"/>
              <a:t> = </a:t>
            </a:r>
            <a:r>
              <a:rPr kumimoji="0" lang="en-US" altLang="zh-CN" sz="1800" i="1"/>
              <a:t>i</a:t>
            </a:r>
            <a:r>
              <a:rPr kumimoji="0" lang="en-US" altLang="zh-CN" sz="1800" baseline="-25000"/>
              <a:t>3</a:t>
            </a:r>
            <a:r>
              <a:rPr kumimoji="0" lang="en-US" altLang="zh-CN" sz="1800"/>
              <a:t> = </a:t>
            </a:r>
            <a:r>
              <a:rPr kumimoji="0" lang="en-US" altLang="zh-CN" sz="1800" i="1"/>
              <a:t>i</a:t>
            </a:r>
            <a:r>
              <a:rPr kumimoji="0" lang="en-US" altLang="zh-CN" sz="1800"/>
              <a:t>, whereas </a:t>
            </a:r>
            <a:r>
              <a:rPr kumimoji="0" lang="en-US" altLang="zh-CN" sz="1800" i="1"/>
              <a:t>i</a:t>
            </a:r>
            <a:r>
              <a:rPr kumimoji="0" lang="en-US" altLang="zh-CN" sz="1800" baseline="-25000"/>
              <a:t>1</a:t>
            </a:r>
            <a:r>
              <a:rPr kumimoji="0" lang="en-US" altLang="zh-CN" sz="1800"/>
              <a:t> = </a:t>
            </a:r>
            <a:r>
              <a:rPr kumimoji="0" lang="en-US" altLang="zh-CN" sz="1800" i="1"/>
              <a:t>i </a:t>
            </a:r>
            <a:r>
              <a:rPr kumimoji="0" lang="en-US" altLang="zh-CN" sz="1800"/>
              <a:t>– 1 (see next slide for details)</a:t>
            </a:r>
          </a:p>
        </p:txBody>
      </p:sp>
      <p:pic>
        <p:nvPicPr>
          <p:cNvPr id="124932" name="Picture 6">
            <a:extLst>
              <a:ext uri="{FF2B5EF4-FFF2-40B4-BE49-F238E27FC236}">
                <a16:creationId xmlns:a16="http://schemas.microsoft.com/office/drawing/2014/main" id="{323AD5E5-4219-0A25-6CCE-D279B197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49313"/>
            <a:ext cx="5883275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>
            <a:extLst>
              <a:ext uri="{FF2B5EF4-FFF2-40B4-BE49-F238E27FC236}">
                <a16:creationId xmlns:a16="http://schemas.microsoft.com/office/drawing/2014/main" id="{5667AE03-8898-AD28-C9E8-ECCC49F29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Use of Extendable Hash Structure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3E99A528-F333-2D1A-5545-9C31E2E7D3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929562" cy="4681537"/>
          </a:xfrm>
        </p:spPr>
        <p:txBody>
          <a:bodyPr/>
          <a:lstStyle/>
          <a:p>
            <a:r>
              <a:rPr lang="en-US" altLang="zh-CN"/>
              <a:t>Each bucket </a:t>
            </a:r>
            <a:r>
              <a:rPr lang="en-US" altLang="zh-CN" i="1"/>
              <a:t>j</a:t>
            </a:r>
            <a:r>
              <a:rPr lang="en-US" altLang="zh-CN"/>
              <a:t> stores a value </a:t>
            </a:r>
            <a:r>
              <a:rPr lang="en-US" altLang="zh-CN" i="1"/>
              <a:t>i</a:t>
            </a:r>
            <a:r>
              <a:rPr lang="en-US" altLang="zh-CN" i="1" baseline="-25000"/>
              <a:t>j</a:t>
            </a:r>
            <a:endParaRPr lang="en-US" altLang="zh-CN" i="1"/>
          </a:p>
          <a:p>
            <a:pPr lvl="1"/>
            <a:r>
              <a:rPr lang="en-US" altLang="zh-CN" i="1"/>
              <a:t>A</a:t>
            </a:r>
            <a:r>
              <a:rPr lang="en-US" altLang="zh-CN"/>
              <a:t>ll the entries that point to the same bucket have the same values on the first </a:t>
            </a:r>
            <a:r>
              <a:rPr lang="en-US" altLang="zh-CN" i="1"/>
              <a:t>i</a:t>
            </a:r>
            <a:r>
              <a:rPr lang="en-US" altLang="zh-CN" i="1" baseline="-25000"/>
              <a:t>j</a:t>
            </a:r>
            <a:r>
              <a:rPr lang="en-US" altLang="zh-CN"/>
              <a:t> bits.</a:t>
            </a:r>
            <a:r>
              <a:rPr lang="en-US" altLang="zh-CN" i="1"/>
              <a:t> </a:t>
            </a:r>
          </a:p>
          <a:p>
            <a:r>
              <a:rPr lang="en-US" altLang="zh-CN"/>
              <a:t>To locate the bucket containing search-key </a:t>
            </a:r>
            <a:r>
              <a:rPr lang="en-US" altLang="zh-CN" i="1"/>
              <a:t>K</a:t>
            </a:r>
            <a:r>
              <a:rPr lang="en-US" altLang="zh-CN" i="1" baseline="-25000"/>
              <a:t>j</a:t>
            </a:r>
            <a:r>
              <a:rPr lang="en-US" altLang="zh-CN"/>
              <a:t>:</a:t>
            </a:r>
          </a:p>
          <a:p>
            <a:pPr lvl="1">
              <a:buFont typeface="Monotype Sorts" charset="2"/>
              <a:buNone/>
            </a:pPr>
            <a:r>
              <a:rPr lang="en-US" altLang="zh-CN"/>
              <a:t>1.	Compute </a:t>
            </a:r>
            <a:r>
              <a:rPr lang="en-US" altLang="zh-CN" i="1"/>
              <a:t>h(K</a:t>
            </a:r>
            <a:r>
              <a:rPr lang="en-US" altLang="zh-CN" i="1" baseline="-25000"/>
              <a:t>j</a:t>
            </a:r>
            <a:r>
              <a:rPr lang="en-US" altLang="zh-CN" i="1"/>
              <a:t>) = X</a:t>
            </a:r>
            <a:endParaRPr lang="en-US" altLang="zh-CN"/>
          </a:p>
          <a:p>
            <a:pPr lvl="1">
              <a:buFont typeface="Monotype Sorts" charset="2"/>
              <a:buNone/>
            </a:pPr>
            <a:r>
              <a:rPr lang="en-US" altLang="zh-CN"/>
              <a:t>2.	Use the first </a:t>
            </a:r>
            <a:r>
              <a:rPr lang="en-US" altLang="zh-CN" i="1"/>
              <a:t>i</a:t>
            </a:r>
            <a:r>
              <a:rPr lang="en-US" altLang="zh-CN"/>
              <a:t> high order bits of </a:t>
            </a:r>
            <a:r>
              <a:rPr lang="en-US" altLang="zh-CN" i="1"/>
              <a:t>X</a:t>
            </a:r>
            <a:r>
              <a:rPr lang="en-US" altLang="zh-CN"/>
              <a:t> as a displacement into bucket address table, and follow the pointer to appropriate bucket</a:t>
            </a:r>
          </a:p>
          <a:p>
            <a:r>
              <a:rPr lang="en-US" altLang="zh-CN"/>
              <a:t>To insert a record with search-key value </a:t>
            </a:r>
            <a:r>
              <a:rPr lang="en-US" altLang="zh-CN" i="1"/>
              <a:t>K</a:t>
            </a:r>
            <a:r>
              <a:rPr lang="en-US" altLang="zh-CN" i="1" baseline="-25000"/>
              <a:t>j</a:t>
            </a:r>
            <a:r>
              <a:rPr lang="en-US" altLang="zh-CN"/>
              <a:t> </a:t>
            </a:r>
          </a:p>
          <a:p>
            <a:pPr lvl="1"/>
            <a:r>
              <a:rPr lang="en-US" altLang="zh-CN"/>
              <a:t>follow same procedure as look-up and locate the bucket, say </a:t>
            </a:r>
            <a:r>
              <a:rPr lang="en-US" altLang="zh-CN" i="1"/>
              <a:t>j</a:t>
            </a:r>
            <a:r>
              <a:rPr lang="en-US" altLang="zh-CN"/>
              <a:t>.  </a:t>
            </a:r>
          </a:p>
          <a:p>
            <a:pPr lvl="1"/>
            <a:r>
              <a:rPr lang="en-US" altLang="zh-CN"/>
              <a:t>If there is room in the bucket </a:t>
            </a:r>
            <a:r>
              <a:rPr lang="en-US" altLang="zh-CN" i="1"/>
              <a:t>j</a:t>
            </a:r>
            <a:r>
              <a:rPr lang="en-US" altLang="zh-CN"/>
              <a:t> insert record in the bucket.  </a:t>
            </a:r>
          </a:p>
          <a:p>
            <a:pPr lvl="1"/>
            <a:r>
              <a:rPr lang="en-US" altLang="zh-CN"/>
              <a:t>Else the bucket must be split and insertion re-attempted (next slide.)</a:t>
            </a:r>
          </a:p>
          <a:p>
            <a:pPr lvl="2"/>
            <a:r>
              <a:rPr lang="en-US" altLang="zh-CN"/>
              <a:t>Overflow buckets used instead in some cases (will see shortly)</a:t>
            </a:r>
          </a:p>
          <a:p>
            <a:pPr>
              <a:buFont typeface="Monotype Sorts" charset="2"/>
              <a:buNone/>
            </a:pPr>
            <a:r>
              <a:rPr lang="en-US" altLang="zh-CN"/>
              <a:t>		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>
            <a:extLst>
              <a:ext uri="{FF2B5EF4-FFF2-40B4-BE49-F238E27FC236}">
                <a16:creationId xmlns:a16="http://schemas.microsoft.com/office/drawing/2014/main" id="{AFB8C979-FEDB-CA20-478C-22F381641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Insertion in Extendable Hash Structure (Cont) 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67593B43-15D0-6B9B-C966-786A20E7D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419225"/>
            <a:ext cx="7940675" cy="51847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If </a:t>
            </a:r>
            <a:r>
              <a:rPr lang="en-US" altLang="zh-CN" i="1"/>
              <a:t>i</a:t>
            </a:r>
            <a:r>
              <a:rPr lang="en-US" altLang="zh-CN"/>
              <a:t> &gt; </a:t>
            </a:r>
            <a:r>
              <a:rPr lang="en-US" altLang="zh-CN" i="1"/>
              <a:t>i</a:t>
            </a:r>
            <a:r>
              <a:rPr lang="en-US" altLang="zh-CN" i="1" baseline="-25000"/>
              <a:t>j</a:t>
            </a:r>
            <a:r>
              <a:rPr lang="en-US" altLang="zh-CN"/>
              <a:t> (more than one pointer to bucket </a:t>
            </a:r>
            <a:r>
              <a:rPr lang="en-US" altLang="zh-CN" i="1"/>
              <a:t>j</a:t>
            </a:r>
            <a:r>
              <a:rPr lang="en-US" altLang="zh-CN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allocate a new bucket </a:t>
            </a:r>
            <a:r>
              <a:rPr lang="en-US" altLang="zh-CN" i="1"/>
              <a:t>z</a:t>
            </a:r>
            <a:r>
              <a:rPr lang="en-US" altLang="zh-CN"/>
              <a:t>, and set </a:t>
            </a:r>
            <a:r>
              <a:rPr lang="en-US" altLang="zh-CN" i="1"/>
              <a:t>i</a:t>
            </a:r>
            <a:r>
              <a:rPr lang="en-US" altLang="zh-CN" i="1" baseline="-25000"/>
              <a:t>j</a:t>
            </a:r>
            <a:r>
              <a:rPr lang="en-US" altLang="zh-CN" i="1"/>
              <a:t> </a:t>
            </a:r>
            <a:r>
              <a:rPr lang="en-US" altLang="zh-CN"/>
              <a:t>= </a:t>
            </a:r>
            <a:r>
              <a:rPr lang="en-US" altLang="zh-CN" i="1"/>
              <a:t>i</a:t>
            </a:r>
            <a:r>
              <a:rPr lang="en-US" altLang="zh-CN" i="1" baseline="-25000"/>
              <a:t>z</a:t>
            </a:r>
            <a:r>
              <a:rPr lang="en-US" altLang="zh-CN"/>
              <a:t> =  (</a:t>
            </a:r>
            <a:r>
              <a:rPr lang="en-US" altLang="zh-CN" i="1"/>
              <a:t>i</a:t>
            </a:r>
            <a:r>
              <a:rPr lang="en-US" altLang="zh-CN" i="1" baseline="-25000"/>
              <a:t>j</a:t>
            </a:r>
            <a:r>
              <a:rPr lang="en-US" altLang="zh-CN"/>
              <a:t> + 1)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Update the second half of the bucket address table entries originally pointing to </a:t>
            </a:r>
            <a:r>
              <a:rPr lang="en-US" altLang="zh-CN" i="1"/>
              <a:t>j,</a:t>
            </a:r>
            <a:r>
              <a:rPr lang="en-US" altLang="zh-CN"/>
              <a:t> to point to </a:t>
            </a:r>
            <a:r>
              <a:rPr lang="en-US" altLang="zh-CN" i="1"/>
              <a:t>z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remove each record in bucket </a:t>
            </a:r>
            <a:r>
              <a:rPr lang="en-US" altLang="zh-CN" i="1"/>
              <a:t>j </a:t>
            </a:r>
            <a:r>
              <a:rPr lang="en-US" altLang="zh-CN"/>
              <a:t>and reinsert (in </a:t>
            </a:r>
            <a:r>
              <a:rPr lang="en-US" altLang="zh-CN" i="1"/>
              <a:t>j</a:t>
            </a:r>
            <a:r>
              <a:rPr lang="en-US" altLang="zh-CN"/>
              <a:t> or </a:t>
            </a:r>
            <a:r>
              <a:rPr lang="en-US" altLang="zh-CN" i="1"/>
              <a:t>z</a:t>
            </a:r>
            <a:r>
              <a:rPr lang="en-US" altLang="zh-CN"/>
              <a:t>)</a:t>
            </a:r>
            <a:endParaRPr lang="en-US" altLang="zh-CN" i="1"/>
          </a:p>
          <a:p>
            <a:pPr lvl="1">
              <a:lnSpc>
                <a:spcPct val="90000"/>
              </a:lnSpc>
            </a:pPr>
            <a:r>
              <a:rPr lang="en-US" altLang="zh-CN"/>
              <a:t>recompute new bucket for </a:t>
            </a:r>
            <a:r>
              <a:rPr lang="en-US" altLang="zh-CN" i="1"/>
              <a:t>K</a:t>
            </a:r>
            <a:r>
              <a:rPr lang="en-US" altLang="zh-CN" i="1" baseline="-25000"/>
              <a:t>j</a:t>
            </a:r>
            <a:r>
              <a:rPr lang="en-US" altLang="zh-CN" i="1"/>
              <a:t> </a:t>
            </a:r>
            <a:r>
              <a:rPr lang="en-US" altLang="zh-CN"/>
              <a:t>and insert record in the bucket (further splitting is required if the bucket is still full)</a:t>
            </a:r>
          </a:p>
          <a:p>
            <a:pPr>
              <a:lnSpc>
                <a:spcPct val="90000"/>
              </a:lnSpc>
            </a:pPr>
            <a:r>
              <a:rPr lang="en-US" altLang="zh-CN"/>
              <a:t>If </a:t>
            </a:r>
            <a:r>
              <a:rPr lang="en-US" altLang="zh-CN" i="1"/>
              <a:t>i = i</a:t>
            </a:r>
            <a:r>
              <a:rPr lang="en-US" altLang="zh-CN" i="1" baseline="-25000"/>
              <a:t>j</a:t>
            </a:r>
            <a:r>
              <a:rPr lang="en-US" altLang="zh-CN" i="1"/>
              <a:t> </a:t>
            </a:r>
            <a:r>
              <a:rPr lang="en-US" altLang="zh-CN"/>
              <a:t>(only one pointer to bucket </a:t>
            </a:r>
            <a:r>
              <a:rPr lang="en-US" altLang="zh-CN" i="1"/>
              <a:t>j</a:t>
            </a:r>
            <a:r>
              <a:rPr lang="en-US" altLang="zh-CN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If </a:t>
            </a:r>
            <a:r>
              <a:rPr lang="en-US" altLang="zh-CN" i="1"/>
              <a:t>i</a:t>
            </a:r>
            <a:r>
              <a:rPr lang="en-US" altLang="zh-CN"/>
              <a:t> reaches some limit </a:t>
            </a:r>
            <a:r>
              <a:rPr lang="en-US" altLang="zh-CN" i="1"/>
              <a:t>b</a:t>
            </a:r>
            <a:r>
              <a:rPr lang="en-US" altLang="zh-CN"/>
              <a:t>, or too many splits have happened in this insertion, create an overflow bucket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Else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increment </a:t>
            </a:r>
            <a:r>
              <a:rPr lang="en-US" altLang="zh-CN" i="1"/>
              <a:t>i</a:t>
            </a:r>
            <a:r>
              <a:rPr lang="en-US" altLang="zh-CN"/>
              <a:t> and double the size of the bucket address table.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replace each entry in the table by two entries that point to the same bucket.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recompute new bucket address table entry for </a:t>
            </a:r>
            <a:r>
              <a:rPr lang="en-US" altLang="zh-CN" i="1"/>
              <a:t>K</a:t>
            </a:r>
            <a:r>
              <a:rPr lang="en-US" altLang="zh-CN" i="1" baseline="-25000"/>
              <a:t>j</a:t>
            </a:r>
            <a:br>
              <a:rPr lang="en-US" altLang="zh-CN"/>
            </a:br>
            <a:r>
              <a:rPr lang="en-US" altLang="zh-CN"/>
              <a:t>Now </a:t>
            </a:r>
            <a:r>
              <a:rPr lang="en-US" altLang="zh-CN" i="1"/>
              <a:t>i </a:t>
            </a:r>
            <a:r>
              <a:rPr lang="en-US" altLang="zh-CN"/>
              <a:t>&gt; </a:t>
            </a:r>
            <a:r>
              <a:rPr lang="en-US" altLang="zh-CN" i="1"/>
              <a:t>i</a:t>
            </a:r>
            <a:r>
              <a:rPr lang="en-US" altLang="zh-CN" i="1" baseline="-25000"/>
              <a:t>j</a:t>
            </a:r>
            <a:r>
              <a:rPr lang="en-US" altLang="zh-CN"/>
              <a:t>  so use the first case above.   </a:t>
            </a:r>
          </a:p>
          <a:p>
            <a:pPr>
              <a:lnSpc>
                <a:spcPct val="90000"/>
              </a:lnSpc>
            </a:pPr>
            <a:endParaRPr lang="en-US" altLang="zh-CN"/>
          </a:p>
        </p:txBody>
      </p:sp>
      <p:sp>
        <p:nvSpPr>
          <p:cNvPr id="129028" name="Text Box 4">
            <a:extLst>
              <a:ext uri="{FF2B5EF4-FFF2-40B4-BE49-F238E27FC236}">
                <a16:creationId xmlns:a16="http://schemas.microsoft.com/office/drawing/2014/main" id="{4AC0BEE2-E660-DB73-A375-C9D83A1B6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936625"/>
            <a:ext cx="677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/>
              <a:t>To split a bucket </a:t>
            </a:r>
            <a:r>
              <a:rPr kumimoji="0" lang="en-US" altLang="zh-CN" sz="1800" i="1"/>
              <a:t>j</a:t>
            </a:r>
            <a:r>
              <a:rPr kumimoji="0" lang="en-US" altLang="zh-CN" sz="1800"/>
              <a:t> when inserting record with search-key value </a:t>
            </a:r>
            <a:r>
              <a:rPr kumimoji="0" lang="en-US" altLang="zh-CN" sz="1800" i="1"/>
              <a:t>K</a:t>
            </a:r>
            <a:r>
              <a:rPr kumimoji="0" lang="en-US" altLang="zh-CN" sz="1800" i="1" baseline="-25000"/>
              <a:t>j</a:t>
            </a:r>
            <a:r>
              <a:rPr kumimoji="0" lang="en-US" altLang="zh-CN" sz="1800"/>
              <a:t>: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986" name="Rectangle 2">
            <a:extLst>
              <a:ext uri="{FF2B5EF4-FFF2-40B4-BE49-F238E27FC236}">
                <a16:creationId xmlns:a16="http://schemas.microsoft.com/office/drawing/2014/main" id="{0FC94589-9DFE-147B-E7CE-E88B1D933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950" y="238125"/>
            <a:ext cx="7954963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Deletion in Extendable Hash Structure</a:t>
            </a: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5401A633-82BE-6200-C761-C67A5FB80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93050" cy="4491037"/>
          </a:xfrm>
        </p:spPr>
        <p:txBody>
          <a:bodyPr/>
          <a:lstStyle/>
          <a:p>
            <a:r>
              <a:rPr lang="en-US" altLang="zh-CN"/>
              <a:t>To delete a key value, </a:t>
            </a:r>
          </a:p>
          <a:p>
            <a:pPr lvl="1"/>
            <a:r>
              <a:rPr lang="en-US" altLang="zh-CN"/>
              <a:t>locate it in its bucket and remove it. </a:t>
            </a:r>
          </a:p>
          <a:p>
            <a:pPr lvl="1"/>
            <a:r>
              <a:rPr lang="en-US" altLang="zh-CN"/>
              <a:t>The bucket itself can be removed if it becomes empty (with appropriate updates to the bucket address table). </a:t>
            </a:r>
          </a:p>
          <a:p>
            <a:pPr lvl="1"/>
            <a:r>
              <a:rPr lang="en-US" altLang="zh-CN"/>
              <a:t>Coalescing of buckets can be done (can coalesce only with a “</a:t>
            </a:r>
            <a:r>
              <a:rPr lang="en-US" altLang="zh-CN" i="1">
                <a:solidFill>
                  <a:schemeClr val="tx2"/>
                </a:solidFill>
              </a:rPr>
              <a:t>buddy</a:t>
            </a:r>
            <a:r>
              <a:rPr lang="en-US" altLang="zh-CN"/>
              <a:t>” bucket having same value of i</a:t>
            </a:r>
            <a:r>
              <a:rPr lang="en-US" altLang="zh-CN" sz="2400" baseline="-25000"/>
              <a:t>j</a:t>
            </a:r>
            <a:r>
              <a:rPr lang="en-US" altLang="zh-CN"/>
              <a:t> and same i</a:t>
            </a:r>
            <a:r>
              <a:rPr lang="en-US" altLang="zh-CN" sz="2800" baseline="-25000"/>
              <a:t>j </a:t>
            </a:r>
            <a:r>
              <a:rPr lang="en-US" altLang="zh-CN"/>
              <a:t>–1 prefix, if it is present) </a:t>
            </a:r>
          </a:p>
          <a:p>
            <a:pPr lvl="1"/>
            <a:r>
              <a:rPr lang="en-US" altLang="zh-CN"/>
              <a:t>Decreasing bucket address table size is also possible</a:t>
            </a:r>
          </a:p>
          <a:p>
            <a:pPr lvl="2"/>
            <a:r>
              <a:rPr lang="en-US" altLang="zh-CN"/>
              <a:t>Note: decreasing bucket address table size is an expensive operation and should be done only if number of buckets becomes much smaller than the size of the table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>
            <a:extLst>
              <a:ext uri="{FF2B5EF4-FFF2-40B4-BE49-F238E27FC236}">
                <a16:creationId xmlns:a16="http://schemas.microsoft.com/office/drawing/2014/main" id="{AE9E374C-D554-2B65-7839-CEBCE1A03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Use of Extendable Hash Structure:  Example</a:t>
            </a:r>
          </a:p>
        </p:txBody>
      </p:sp>
      <p:pic>
        <p:nvPicPr>
          <p:cNvPr id="133123" name="Picture 5">
            <a:extLst>
              <a:ext uri="{FF2B5EF4-FFF2-40B4-BE49-F238E27FC236}">
                <a16:creationId xmlns:a16="http://schemas.microsoft.com/office/drawing/2014/main" id="{BD13C2A3-90DD-4F97-371B-CACEFCAB2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033463"/>
            <a:ext cx="803592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0" name="Rectangle 2">
            <a:extLst>
              <a:ext uri="{FF2B5EF4-FFF2-40B4-BE49-F238E27FC236}">
                <a16:creationId xmlns:a16="http://schemas.microsoft.com/office/drawing/2014/main" id="{B6099BB9-21BF-FA1F-40F7-EC5350946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A32F4B57-1361-90EE-614E-28BFCB736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1482725"/>
            <a:ext cx="3875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/>
              <a:t>   Initial  Hash structure; bucket size = 2</a:t>
            </a:r>
          </a:p>
        </p:txBody>
      </p:sp>
      <p:pic>
        <p:nvPicPr>
          <p:cNvPr id="135172" name="Picture 6">
            <a:extLst>
              <a:ext uri="{FF2B5EF4-FFF2-40B4-BE49-F238E27FC236}">
                <a16:creationId xmlns:a16="http://schemas.microsoft.com/office/drawing/2014/main" id="{2F71E976-ADC9-FEC8-E173-72C12F8F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230438"/>
            <a:ext cx="786447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>
            <a:extLst>
              <a:ext uri="{FF2B5EF4-FFF2-40B4-BE49-F238E27FC236}">
                <a16:creationId xmlns:a16="http://schemas.microsoft.com/office/drawing/2014/main" id="{5CB27EB1-D84E-2236-1CC1-EE427BFFC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137219" name="Rectangle 4">
            <a:extLst>
              <a:ext uri="{FF2B5EF4-FFF2-40B4-BE49-F238E27FC236}">
                <a16:creationId xmlns:a16="http://schemas.microsoft.com/office/drawing/2014/main" id="{C49E2BC0-A2E0-4FBD-C460-4579C66B8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" y="1393825"/>
            <a:ext cx="671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/>
              <a:t>   </a:t>
            </a:r>
            <a:r>
              <a:rPr lang="en-US" altLang="zh-CN" sz="2000"/>
              <a:t>Hash structure after insertion of “Mozart”, “Srinivasan”, </a:t>
            </a:r>
            <a:br>
              <a:rPr lang="en-US" altLang="zh-CN" sz="2000"/>
            </a:br>
            <a:r>
              <a:rPr lang="en-US" altLang="zh-CN" sz="2000"/>
              <a:t>      and “Wu” records</a:t>
            </a:r>
          </a:p>
        </p:txBody>
      </p:sp>
      <p:pic>
        <p:nvPicPr>
          <p:cNvPr id="137220" name="Picture 5" descr="11">
            <a:extLst>
              <a:ext uri="{FF2B5EF4-FFF2-40B4-BE49-F238E27FC236}">
                <a16:creationId xmlns:a16="http://schemas.microsoft.com/office/drawing/2014/main" id="{9B2673AC-3CB7-6C89-4659-A3C4D15AF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2413000"/>
            <a:ext cx="69278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>
            <a:extLst>
              <a:ext uri="{FF2B5EF4-FFF2-40B4-BE49-F238E27FC236}">
                <a16:creationId xmlns:a16="http://schemas.microsoft.com/office/drawing/2014/main" id="{B0A1C3B4-672E-1D5E-525C-E2144316D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Dense Index Files (Cont.)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50E09C3-F79A-3664-6910-314056A64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966787"/>
          </a:xfrm>
        </p:spPr>
        <p:txBody>
          <a:bodyPr/>
          <a:lstStyle/>
          <a:p>
            <a:r>
              <a:rPr lang="en-US" altLang="zh-CN" sz="2000"/>
              <a:t>Dense index on </a:t>
            </a:r>
            <a:r>
              <a:rPr lang="en-US" altLang="zh-CN" sz="2000" i="1"/>
              <a:t>dept_name</a:t>
            </a:r>
            <a:r>
              <a:rPr lang="en-US" altLang="zh-CN" sz="2000"/>
              <a:t>, with </a:t>
            </a:r>
            <a:r>
              <a:rPr lang="en-US" altLang="zh-CN" sz="2000" i="1"/>
              <a:t>instructor </a:t>
            </a:r>
            <a:r>
              <a:rPr lang="en-US" altLang="zh-CN" sz="2000"/>
              <a:t>file sorted on </a:t>
            </a:r>
            <a:r>
              <a:rPr lang="en-US" altLang="zh-CN" sz="2000" i="1"/>
              <a:t>dept_name</a:t>
            </a:r>
            <a:endParaRPr lang="en-US" altLang="zh-CN" sz="2000"/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A353A95E-12F2-F302-313F-6DF287E9C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279650"/>
            <a:ext cx="850741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>
            <a:extLst>
              <a:ext uri="{FF2B5EF4-FFF2-40B4-BE49-F238E27FC236}">
                <a16:creationId xmlns:a16="http://schemas.microsoft.com/office/drawing/2014/main" id="{915467CA-76D8-8FA4-7364-47B83A70A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139267" name="Rectangle 4">
            <a:extLst>
              <a:ext uri="{FF2B5EF4-FFF2-40B4-BE49-F238E27FC236}">
                <a16:creationId xmlns:a16="http://schemas.microsoft.com/office/drawing/2014/main" id="{FF144D5A-9E40-2E5F-0029-9C81F06B4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1139825"/>
            <a:ext cx="5795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/>
              <a:t> Hash structure after  insertion of Einstein record</a:t>
            </a:r>
          </a:p>
        </p:txBody>
      </p:sp>
      <p:pic>
        <p:nvPicPr>
          <p:cNvPr id="139268" name="Picture 6">
            <a:extLst>
              <a:ext uri="{FF2B5EF4-FFF2-40B4-BE49-F238E27FC236}">
                <a16:creationId xmlns:a16="http://schemas.microsoft.com/office/drawing/2014/main" id="{3A2EBF2A-E597-0085-39B7-CD7C0CC3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1633538"/>
            <a:ext cx="751681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>
            <a:extLst>
              <a:ext uri="{FF2B5EF4-FFF2-40B4-BE49-F238E27FC236}">
                <a16:creationId xmlns:a16="http://schemas.microsoft.com/office/drawing/2014/main" id="{71E1F273-2A66-722C-9A28-86A28121A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141315" name="Rectangle 4">
            <a:extLst>
              <a:ext uri="{FF2B5EF4-FFF2-40B4-BE49-F238E27FC236}">
                <a16:creationId xmlns:a16="http://schemas.microsoft.com/office/drawing/2014/main" id="{C5793983-128D-4C82-E3BA-F69B870A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1012825"/>
            <a:ext cx="6924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/>
              <a:t> Hash structure after  insertion of Gold and El Said records</a:t>
            </a:r>
          </a:p>
        </p:txBody>
      </p:sp>
      <p:pic>
        <p:nvPicPr>
          <p:cNvPr id="141316" name="Picture 6">
            <a:extLst>
              <a:ext uri="{FF2B5EF4-FFF2-40B4-BE49-F238E27FC236}">
                <a16:creationId xmlns:a16="http://schemas.microsoft.com/office/drawing/2014/main" id="{57BA68DE-1C46-14DA-4F78-FBE445E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517650"/>
            <a:ext cx="6175375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>
            <a:extLst>
              <a:ext uri="{FF2B5EF4-FFF2-40B4-BE49-F238E27FC236}">
                <a16:creationId xmlns:a16="http://schemas.microsoft.com/office/drawing/2014/main" id="{A60DC4CC-1F79-A079-5A8C-C29BB2490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sp>
        <p:nvSpPr>
          <p:cNvPr id="143363" name="Rectangle 4">
            <a:extLst>
              <a:ext uri="{FF2B5EF4-FFF2-40B4-BE49-F238E27FC236}">
                <a16:creationId xmlns:a16="http://schemas.microsoft.com/office/drawing/2014/main" id="{B28B4E84-04C5-CF33-4E5E-E061C435A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873125"/>
            <a:ext cx="5608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/>
              <a:t>    Hash structure after  insertion of Katz record</a:t>
            </a:r>
          </a:p>
        </p:txBody>
      </p:sp>
      <p:pic>
        <p:nvPicPr>
          <p:cNvPr id="143364" name="Picture 6">
            <a:extLst>
              <a:ext uri="{FF2B5EF4-FFF2-40B4-BE49-F238E27FC236}">
                <a16:creationId xmlns:a16="http://schemas.microsoft.com/office/drawing/2014/main" id="{CBBD3EE1-BB22-37F2-90C5-160B6AF09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250950"/>
            <a:ext cx="5384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>
            <a:extLst>
              <a:ext uri="{FF2B5EF4-FFF2-40B4-BE49-F238E27FC236}">
                <a16:creationId xmlns:a16="http://schemas.microsoft.com/office/drawing/2014/main" id="{4F3791BD-0ABD-C816-E4A3-5A95FE084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pic>
        <p:nvPicPr>
          <p:cNvPr id="145411" name="Picture 5">
            <a:extLst>
              <a:ext uri="{FF2B5EF4-FFF2-40B4-BE49-F238E27FC236}">
                <a16:creationId xmlns:a16="http://schemas.microsoft.com/office/drawing/2014/main" id="{89C7CE0E-FA80-8F51-6668-FD431C05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938213"/>
            <a:ext cx="8283575" cy="567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Text Box 4">
            <a:extLst>
              <a:ext uri="{FF2B5EF4-FFF2-40B4-BE49-F238E27FC236}">
                <a16:creationId xmlns:a16="http://schemas.microsoft.com/office/drawing/2014/main" id="{03E96EAB-C969-DD48-9FCE-40732EB3F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1416050"/>
            <a:ext cx="2593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And after insertion of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eleven records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8" name="Rectangle 2">
            <a:extLst>
              <a:ext uri="{FF2B5EF4-FFF2-40B4-BE49-F238E27FC236}">
                <a16:creationId xmlns:a16="http://schemas.microsoft.com/office/drawing/2014/main" id="{2B0A3E6E-304F-6A91-1053-46994569F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Example (Cont.)</a:t>
            </a:r>
          </a:p>
        </p:txBody>
      </p:sp>
      <p:pic>
        <p:nvPicPr>
          <p:cNvPr id="147459" name="Picture 5">
            <a:extLst>
              <a:ext uri="{FF2B5EF4-FFF2-40B4-BE49-F238E27FC236}">
                <a16:creationId xmlns:a16="http://schemas.microsoft.com/office/drawing/2014/main" id="{66F5C15F-ABD2-D449-1884-D3F83B07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800100"/>
            <a:ext cx="7088188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Text Box 4">
            <a:extLst>
              <a:ext uri="{FF2B5EF4-FFF2-40B4-BE49-F238E27FC236}">
                <a16:creationId xmlns:a16="http://schemas.microsoft.com/office/drawing/2014/main" id="{23971502-1CDA-00C6-1AE3-026A0F3C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1400175"/>
            <a:ext cx="27797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And after insertion of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Kim record in previous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/>
              <a:t>hash structure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>
            <a:extLst>
              <a:ext uri="{FF2B5EF4-FFF2-40B4-BE49-F238E27FC236}">
                <a16:creationId xmlns:a16="http://schemas.microsoft.com/office/drawing/2014/main" id="{E32068DF-0B78-6F4F-D13B-D411340E0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Extendable Hashing vs. Other Schemes</a:t>
            </a:r>
          </a:p>
        </p:txBody>
      </p:sp>
      <p:sp>
        <p:nvSpPr>
          <p:cNvPr id="1470467" name="Rectangle 3">
            <a:extLst>
              <a:ext uri="{FF2B5EF4-FFF2-40B4-BE49-F238E27FC236}">
                <a16:creationId xmlns:a16="http://schemas.microsoft.com/office/drawing/2014/main" id="{D01290B3-D9A8-73B0-13AB-FD342AC3B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9588" y="1093788"/>
            <a:ext cx="8285162" cy="4903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/>
              <a:t>Benefits of extendable hashing:  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Hash performance does not degrade with growth of file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Minimal space overhead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Disadvantages of extendable hashing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Extra level of indirection to find desired record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Bucket address table may itself become very big (larger than memory)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Cannot allocate very large contiguous areas on disk either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Solution: B</a:t>
            </a:r>
            <a:r>
              <a:rPr lang="en-US" altLang="zh-CN" sz="2000" baseline="30000"/>
              <a:t>+</a:t>
            </a:r>
            <a:r>
              <a:rPr lang="en-US" altLang="zh-CN" sz="2000"/>
              <a:t>-tree structure to locate desired record in bucket address table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Changing size of bucket address table is an expensive operation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3366CC"/>
                </a:solidFill>
              </a:rPr>
              <a:t>Linear hashing</a:t>
            </a:r>
            <a:r>
              <a:rPr lang="en-US" altLang="zh-CN" sz="2000">
                <a:solidFill>
                  <a:schemeClr val="tx2"/>
                </a:solidFill>
              </a:rPr>
              <a:t> </a:t>
            </a:r>
            <a:r>
              <a:rPr lang="en-US" altLang="zh-CN" sz="2000"/>
              <a:t>is an alternative mechanism 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Allows incremental growth of its directory (equivalent to bucket address table)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At the cost of more bucket overflows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C4A065F1-DDA8-4CBB-1794-702FA059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228600"/>
            <a:ext cx="9086850" cy="4572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Comparison of Ordered Indexing and Hashing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F07F3893-E5CE-F80A-872B-35C987AFA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1093788"/>
            <a:ext cx="8088313" cy="4903787"/>
          </a:xfrm>
        </p:spPr>
        <p:txBody>
          <a:bodyPr/>
          <a:lstStyle/>
          <a:p>
            <a:r>
              <a:rPr lang="en-US" altLang="zh-CN" sz="2000"/>
              <a:t>Cost of periodic re-organization</a:t>
            </a:r>
          </a:p>
          <a:p>
            <a:r>
              <a:rPr lang="en-US" altLang="zh-CN" sz="2000"/>
              <a:t>Relative frequency of insertions and deletions</a:t>
            </a:r>
          </a:p>
          <a:p>
            <a:r>
              <a:rPr lang="en-US" altLang="zh-CN" sz="2000"/>
              <a:t>Is it desirable to optimize average access time at the expense of worst-case access time?</a:t>
            </a:r>
          </a:p>
          <a:p>
            <a:r>
              <a:rPr lang="en-US" altLang="zh-CN" sz="2000"/>
              <a:t>Expected type of queries:</a:t>
            </a:r>
          </a:p>
          <a:p>
            <a:pPr lvl="1"/>
            <a:r>
              <a:rPr lang="en-US" altLang="zh-CN" sz="2000"/>
              <a:t>Hashing is generally better at retrieving records having a specified value of the key.</a:t>
            </a:r>
          </a:p>
          <a:p>
            <a:pPr lvl="1"/>
            <a:r>
              <a:rPr lang="en-US" altLang="zh-CN" sz="2000"/>
              <a:t>If range queries are common, ordered indices are to be preferred</a:t>
            </a:r>
          </a:p>
          <a:p>
            <a:r>
              <a:rPr lang="en-US" altLang="zh-CN" sz="2000"/>
              <a:t>In practice:</a:t>
            </a:r>
          </a:p>
          <a:p>
            <a:pPr lvl="1"/>
            <a:r>
              <a:rPr lang="en-US" altLang="zh-CN" sz="2000"/>
              <a:t>PostgreSQL supports hash indices, but discourages use due to poor performance</a:t>
            </a:r>
          </a:p>
          <a:p>
            <a:pPr lvl="1"/>
            <a:r>
              <a:rPr lang="en-US" altLang="zh-CN" sz="2000"/>
              <a:t>Oracle supports static hash organization, but not hash indices</a:t>
            </a:r>
          </a:p>
          <a:p>
            <a:pPr lvl="1"/>
            <a:r>
              <a:rPr lang="en-US" altLang="zh-CN" sz="2000"/>
              <a:t>SQLServer supports only B</a:t>
            </a:r>
            <a:r>
              <a:rPr lang="en-US" altLang="zh-CN" sz="2000" baseline="30000"/>
              <a:t>+</a:t>
            </a:r>
            <a:r>
              <a:rPr lang="en-US" altLang="zh-CN" sz="2000"/>
              <a:t>-trees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0124D2CB-F47D-3F54-406B-74A242D1B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66420E63-A36B-365D-30BD-2D0BD6BB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Bitmap indices are a special type of index designed for efficient querying on multiple keys</a:t>
            </a:r>
          </a:p>
          <a:p>
            <a:r>
              <a:rPr lang="en-US" altLang="zh-CN" sz="2000"/>
              <a:t>Records in a relation are assumed to be numbered sequentially from, say, 0</a:t>
            </a:r>
          </a:p>
          <a:p>
            <a:pPr lvl="1"/>
            <a:r>
              <a:rPr lang="en-US" altLang="zh-CN" sz="2000"/>
              <a:t>Given a number </a:t>
            </a:r>
            <a:r>
              <a:rPr lang="en-US" altLang="zh-CN" sz="2000" i="1"/>
              <a:t>n</a:t>
            </a:r>
            <a:r>
              <a:rPr lang="en-US" altLang="zh-CN" sz="2000"/>
              <a:t> it must be easy to retrieve record </a:t>
            </a:r>
            <a:r>
              <a:rPr lang="en-US" altLang="zh-CN" sz="2000" i="1"/>
              <a:t>n</a:t>
            </a:r>
            <a:endParaRPr lang="en-US" altLang="zh-CN" sz="2000"/>
          </a:p>
          <a:p>
            <a:pPr lvl="2"/>
            <a:r>
              <a:rPr lang="en-US" altLang="zh-CN" sz="2000"/>
              <a:t>Particularly easy if records are of fixed size</a:t>
            </a:r>
          </a:p>
          <a:p>
            <a:r>
              <a:rPr lang="en-US" altLang="zh-CN" sz="2000"/>
              <a:t>Applicable on attributes that take on a relatively small number of distinct values</a:t>
            </a:r>
          </a:p>
          <a:p>
            <a:pPr lvl="1"/>
            <a:r>
              <a:rPr lang="en-US" altLang="zh-CN" sz="2000"/>
              <a:t>E.g. gender, country, state, …</a:t>
            </a:r>
          </a:p>
          <a:p>
            <a:pPr lvl="1"/>
            <a:r>
              <a:rPr lang="en-US" altLang="zh-CN" sz="2000"/>
              <a:t>E.g. income-level (income broken up into a small number of  levels such as 0-9999, 10000-19999, 20000-50000, 50000- infinity)</a:t>
            </a:r>
          </a:p>
          <a:p>
            <a:r>
              <a:rPr lang="en-US" altLang="zh-CN" sz="2000"/>
              <a:t>A bitmap is simply an array of bits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7D83BFB4-D44D-7526-A583-6C9695C34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AD2434BF-D36B-BA72-F0BA-8B4170C631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 its simplest form a bitmap index on an attribute has a bitmap for each value of the attribute</a:t>
            </a:r>
          </a:p>
          <a:p>
            <a:pPr lvl="1"/>
            <a:r>
              <a:rPr lang="en-US" altLang="zh-CN"/>
              <a:t>Bitmap has as many bits as records</a:t>
            </a:r>
          </a:p>
          <a:p>
            <a:pPr lvl="1"/>
            <a:r>
              <a:rPr lang="en-US" altLang="zh-CN"/>
              <a:t>In a bitmap for value v, the bit for a record is 1 if the record has the value v for the attribute, and is 0 otherwise</a:t>
            </a:r>
          </a:p>
        </p:txBody>
      </p:sp>
      <p:pic>
        <p:nvPicPr>
          <p:cNvPr id="155652" name="Picture 7">
            <a:extLst>
              <a:ext uri="{FF2B5EF4-FFF2-40B4-BE49-F238E27FC236}">
                <a16:creationId xmlns:a16="http://schemas.microsoft.com/office/drawing/2014/main" id="{FB33AC94-4B7C-3F84-8BBE-B51D8B56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921000"/>
            <a:ext cx="8059738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E5B0ABDA-556A-6D83-E25D-178289D6F8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83B1ECC-286E-78BB-0844-CB8C1D361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881937" cy="5259387"/>
          </a:xfrm>
        </p:spPr>
        <p:txBody>
          <a:bodyPr/>
          <a:lstStyle/>
          <a:p>
            <a:pPr marL="381000" indent="-381000"/>
            <a:r>
              <a:rPr lang="en-US" altLang="zh-CN"/>
              <a:t>Bitmap indices are useful for queries on multiple attributes </a:t>
            </a:r>
          </a:p>
          <a:p>
            <a:pPr marL="800100" lvl="1" indent="-342900"/>
            <a:r>
              <a:rPr lang="en-US" altLang="zh-CN"/>
              <a:t>not particularly useful for single attribute queries</a:t>
            </a:r>
          </a:p>
          <a:p>
            <a:pPr marL="381000" indent="-381000"/>
            <a:r>
              <a:rPr lang="en-US" altLang="zh-CN"/>
              <a:t>Queries are answered using bitmap operations</a:t>
            </a:r>
          </a:p>
          <a:p>
            <a:pPr marL="800100" lvl="1" indent="-342900"/>
            <a:r>
              <a:rPr lang="en-US" altLang="zh-CN"/>
              <a:t>Intersection (and)</a:t>
            </a:r>
          </a:p>
          <a:p>
            <a:pPr marL="800100" lvl="1" indent="-342900"/>
            <a:r>
              <a:rPr lang="en-US" altLang="zh-CN"/>
              <a:t>Union (or)</a:t>
            </a:r>
          </a:p>
          <a:p>
            <a:pPr marL="800100" lvl="1" indent="-342900"/>
            <a:r>
              <a:rPr lang="en-US" altLang="zh-CN"/>
              <a:t>Complementation (not) </a:t>
            </a:r>
          </a:p>
          <a:p>
            <a:pPr marL="381000" indent="-381000"/>
            <a:r>
              <a:rPr lang="en-US" altLang="zh-CN"/>
              <a:t>Each operation takes two bitmaps of the same size and applies the operation on corresponding bits to get the result bitmap</a:t>
            </a:r>
          </a:p>
          <a:p>
            <a:pPr marL="800100" lvl="1" indent="-342900"/>
            <a:r>
              <a:rPr lang="en-US" altLang="zh-CN"/>
              <a:t>E.g.   100110  AND 110011 = 100010</a:t>
            </a:r>
          </a:p>
          <a:p>
            <a:pPr marL="800100" lvl="1" indent="-342900">
              <a:buFont typeface="Monotype Sorts" charset="2"/>
              <a:buNone/>
            </a:pPr>
            <a:r>
              <a:rPr lang="en-US" altLang="zh-CN"/>
              <a:t>               100110  OR  110011 = 110111</a:t>
            </a:r>
            <a:br>
              <a:rPr lang="en-US" altLang="zh-CN"/>
            </a:br>
            <a:r>
              <a:rPr lang="en-US" altLang="zh-CN"/>
              <a:t>                       NOT 100110  = 011001</a:t>
            </a:r>
          </a:p>
          <a:p>
            <a:pPr marL="800100" lvl="1" indent="-342900"/>
            <a:r>
              <a:rPr lang="en-US" altLang="zh-CN"/>
              <a:t>Males with income level L1:   10010 AND 10100 = 10000</a:t>
            </a:r>
          </a:p>
          <a:p>
            <a:pPr marL="1200150" lvl="2" indent="-342900"/>
            <a:r>
              <a:rPr lang="en-US" altLang="zh-CN"/>
              <a:t>Can then retrieve required tuples.</a:t>
            </a:r>
          </a:p>
          <a:p>
            <a:pPr marL="1200150" lvl="2" indent="-342900"/>
            <a:r>
              <a:rPr lang="en-US" altLang="zh-CN"/>
              <a:t>Counting number of matching tuples is even faster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>
            <a:extLst>
              <a:ext uri="{FF2B5EF4-FFF2-40B4-BE49-F238E27FC236}">
                <a16:creationId xmlns:a16="http://schemas.microsoft.com/office/drawing/2014/main" id="{C6973C89-6423-F419-80BC-134974FA2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Sparse Index Files</a:t>
            </a:r>
            <a:r>
              <a:rPr lang="zh-CN" altLang="en-US" dirty="0">
                <a:ea typeface="+mj-ea"/>
              </a:rPr>
              <a:t>（稀疏索引）</a:t>
            </a:r>
            <a:endParaRPr lang="en-US" dirty="0">
              <a:ea typeface="+mj-ea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6510AB2-1833-01C2-ECAD-6F4EF8B32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32675" cy="2495550"/>
          </a:xfrm>
        </p:spPr>
        <p:txBody>
          <a:bodyPr/>
          <a:lstStyle/>
          <a:p>
            <a:r>
              <a:rPr lang="en-US" altLang="zh-CN" b="1">
                <a:solidFill>
                  <a:srgbClr val="000099"/>
                </a:solidFill>
              </a:rPr>
              <a:t>Sparse Index</a:t>
            </a:r>
            <a:r>
              <a:rPr lang="en-US" altLang="zh-CN"/>
              <a:t>:  contains index records for only some search-key values.</a:t>
            </a:r>
          </a:p>
          <a:p>
            <a:pPr lvl="1"/>
            <a:r>
              <a:rPr lang="en-US" altLang="zh-CN"/>
              <a:t>Applicable when records are sequentially ordered on search-key</a:t>
            </a:r>
          </a:p>
          <a:p>
            <a:r>
              <a:rPr lang="en-US" altLang="zh-CN"/>
              <a:t>To locate a record with search-key value </a:t>
            </a:r>
            <a:r>
              <a:rPr lang="en-US" altLang="zh-CN" i="1"/>
              <a:t>K</a:t>
            </a:r>
            <a:r>
              <a:rPr lang="en-US" altLang="zh-CN"/>
              <a:t> we:</a:t>
            </a:r>
          </a:p>
          <a:p>
            <a:pPr lvl="1"/>
            <a:r>
              <a:rPr lang="en-US" altLang="zh-CN"/>
              <a:t>Find index record with largest search-key value &lt; </a:t>
            </a:r>
            <a:r>
              <a:rPr lang="en-US" altLang="zh-CN" i="1"/>
              <a:t>K</a:t>
            </a:r>
            <a:endParaRPr lang="en-US" altLang="zh-CN"/>
          </a:p>
          <a:p>
            <a:pPr lvl="1"/>
            <a:r>
              <a:rPr lang="en-US" altLang="zh-CN"/>
              <a:t>Search file sequentially starting at the record to which the index record points</a:t>
            </a:r>
          </a:p>
        </p:txBody>
      </p:sp>
      <p:pic>
        <p:nvPicPr>
          <p:cNvPr id="19460" name="Picture 7">
            <a:extLst>
              <a:ext uri="{FF2B5EF4-FFF2-40B4-BE49-F238E27FC236}">
                <a16:creationId xmlns:a16="http://schemas.microsoft.com/office/drawing/2014/main" id="{8F7D0F20-6050-10ED-4977-9C505777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3532188"/>
            <a:ext cx="68548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Rectangle 2">
            <a:extLst>
              <a:ext uri="{FF2B5EF4-FFF2-40B4-BE49-F238E27FC236}">
                <a16:creationId xmlns:a16="http://schemas.microsoft.com/office/drawing/2014/main" id="{C2226A55-9F5A-A2E5-286B-BE5901800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Bitmap Indices (Cont.)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994A996-D4DB-F0FB-B9FE-86E2A18BE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8126412" cy="4876800"/>
          </a:xfrm>
        </p:spPr>
        <p:txBody>
          <a:bodyPr/>
          <a:lstStyle/>
          <a:p>
            <a:r>
              <a:rPr lang="en-US" altLang="zh-CN"/>
              <a:t>Bitmap indices generally very small compared with relation size</a:t>
            </a:r>
          </a:p>
          <a:p>
            <a:pPr lvl="1"/>
            <a:r>
              <a:rPr lang="en-US" altLang="zh-CN"/>
              <a:t>E.g. if record is 100 bytes, space for a single bitmap is 1/800 of space used by relation.  </a:t>
            </a:r>
          </a:p>
          <a:p>
            <a:pPr lvl="2"/>
            <a:r>
              <a:rPr lang="en-US" altLang="zh-CN"/>
              <a:t>If number of distinct attribute values is 8, bitmap is only 1% of relation size</a:t>
            </a:r>
          </a:p>
          <a:p>
            <a:r>
              <a:rPr lang="en-US" altLang="zh-CN"/>
              <a:t>Deletion needs to be handled properly</a:t>
            </a:r>
          </a:p>
          <a:p>
            <a:pPr lvl="1"/>
            <a:r>
              <a:rPr lang="en-US" altLang="zh-CN" b="1">
                <a:solidFill>
                  <a:srgbClr val="3366CC"/>
                </a:solidFill>
              </a:rPr>
              <a:t>Existence bitmap</a:t>
            </a:r>
            <a:r>
              <a:rPr lang="en-US" altLang="zh-CN">
                <a:solidFill>
                  <a:schemeClr val="tx2"/>
                </a:solidFill>
              </a:rPr>
              <a:t> </a:t>
            </a:r>
            <a:r>
              <a:rPr lang="en-US" altLang="zh-CN"/>
              <a:t>to note if there is a valid record at a record location</a:t>
            </a:r>
          </a:p>
          <a:p>
            <a:pPr lvl="1"/>
            <a:r>
              <a:rPr lang="en-US" altLang="zh-CN"/>
              <a:t>Needed for complementation</a:t>
            </a:r>
          </a:p>
          <a:p>
            <a:pPr lvl="2"/>
            <a:r>
              <a:rPr lang="en-US" altLang="zh-CN"/>
              <a:t>not(</a:t>
            </a:r>
            <a:r>
              <a:rPr lang="en-US" altLang="zh-CN" i="1"/>
              <a:t>A=v</a:t>
            </a:r>
            <a:r>
              <a:rPr lang="en-US" altLang="zh-CN"/>
              <a:t>):      </a:t>
            </a:r>
            <a:r>
              <a:rPr lang="en-US" altLang="zh-CN" i="1"/>
              <a:t>(NOT bitmap-A-v) AND ExistenceBitmap</a:t>
            </a:r>
          </a:p>
          <a:p>
            <a:r>
              <a:rPr lang="en-US" altLang="zh-CN"/>
              <a:t>Should keep bitmaps for all values, even null value</a:t>
            </a:r>
          </a:p>
          <a:p>
            <a:pPr lvl="1"/>
            <a:r>
              <a:rPr lang="en-US" altLang="zh-CN"/>
              <a:t>To correctly handle SQL null semantics for  NOT(</a:t>
            </a:r>
            <a:r>
              <a:rPr lang="en-US" altLang="zh-CN" i="1"/>
              <a:t>A=v</a:t>
            </a:r>
            <a:r>
              <a:rPr lang="en-US" altLang="zh-CN"/>
              <a:t>):</a:t>
            </a:r>
          </a:p>
          <a:p>
            <a:pPr lvl="2"/>
            <a:r>
              <a:rPr lang="en-US" altLang="zh-CN"/>
              <a:t> intersect above result with  (NOT </a:t>
            </a:r>
            <a:r>
              <a:rPr lang="en-US" altLang="zh-CN" i="1"/>
              <a:t>bitmap-A-Null</a:t>
            </a:r>
            <a:r>
              <a:rPr lang="en-US" altLang="zh-CN"/>
              <a:t>)</a:t>
            </a:r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>
            <a:extLst>
              <a:ext uri="{FF2B5EF4-FFF2-40B4-BE49-F238E27FC236}">
                <a16:creationId xmlns:a16="http://schemas.microsoft.com/office/drawing/2014/main" id="{FF8DDD1F-FA4A-0D3B-7A5A-A0D52A110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Efficient Implementation of Bitmap Operations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588D910E-293C-77BB-A91F-184179A68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Bitmaps are packed into words;  a single word and (a basic CPU instruction) computes and of 32 or 64 bits at once</a:t>
            </a:r>
          </a:p>
          <a:p>
            <a:pPr lvl="1"/>
            <a:r>
              <a:rPr lang="en-US" altLang="zh-CN"/>
              <a:t>E.g. 1-million-bit maps can be and-ed with just 31,250 instruction</a:t>
            </a:r>
          </a:p>
          <a:p>
            <a:r>
              <a:rPr lang="en-US" altLang="zh-CN"/>
              <a:t>Counting number of 1s can be done fast by a trick:</a:t>
            </a:r>
          </a:p>
          <a:p>
            <a:pPr lvl="1"/>
            <a:r>
              <a:rPr lang="en-US" altLang="zh-CN"/>
              <a:t>Use each byte to index into a precomputed array of 256 elements each storing the count of 1s in the binary representation</a:t>
            </a:r>
          </a:p>
          <a:p>
            <a:pPr lvl="2"/>
            <a:r>
              <a:rPr lang="en-US" altLang="zh-CN"/>
              <a:t>Can use pairs of bytes to speed up further at a higher memory cost</a:t>
            </a:r>
          </a:p>
          <a:p>
            <a:pPr lvl="1"/>
            <a:r>
              <a:rPr lang="en-US" altLang="zh-CN"/>
              <a:t>Add up the retrieved counts</a:t>
            </a:r>
          </a:p>
          <a:p>
            <a:r>
              <a:rPr lang="en-US" altLang="zh-CN"/>
              <a:t>Bitmaps can be used instead of Tuple-ID lists at leaf levels of </a:t>
            </a:r>
            <a:br>
              <a:rPr lang="en-US" altLang="zh-CN"/>
            </a:br>
            <a:r>
              <a:rPr lang="en-US" altLang="zh-CN"/>
              <a:t>B</a:t>
            </a:r>
            <a:r>
              <a:rPr lang="en-US" altLang="zh-CN" sz="2000" baseline="30000"/>
              <a:t>+</a:t>
            </a:r>
            <a:r>
              <a:rPr lang="en-US" altLang="zh-CN"/>
              <a:t>-trees, for values that have a large number of matching records</a:t>
            </a:r>
          </a:p>
          <a:p>
            <a:pPr lvl="1"/>
            <a:r>
              <a:rPr lang="en-US" altLang="zh-CN"/>
              <a:t>Worthwhile if &gt; 1/64 of the records have that value, assuming a tuple-id is 64 bits</a:t>
            </a:r>
          </a:p>
          <a:p>
            <a:pPr lvl="1"/>
            <a:r>
              <a:rPr lang="en-US" altLang="zh-CN"/>
              <a:t>Above technique merges benefits of bitmap and B</a:t>
            </a:r>
            <a:r>
              <a:rPr lang="en-US" altLang="zh-CN" sz="2400" baseline="30000"/>
              <a:t>+</a:t>
            </a:r>
            <a:r>
              <a:rPr lang="en-US" altLang="zh-CN"/>
              <a:t>-tree indices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381B7BF7-4E77-81B4-44A6-306F024CE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Index Definition in SQL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3912E176-AD71-C68F-4333-F360E1D57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Create an index</a:t>
            </a:r>
          </a:p>
          <a:p>
            <a:pPr lvl="1">
              <a:buFont typeface="Monotype Sorts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		</a:t>
            </a:r>
            <a:r>
              <a:rPr lang="en-US" altLang="zh-CN" b="1"/>
              <a:t>create index</a:t>
            </a:r>
            <a:r>
              <a:rPr lang="en-US" altLang="zh-CN"/>
              <a:t> &lt;index-name&gt; </a:t>
            </a:r>
            <a:r>
              <a:rPr lang="en-US" altLang="zh-CN" b="1"/>
              <a:t>on</a:t>
            </a:r>
            <a:r>
              <a:rPr lang="en-US" altLang="zh-CN"/>
              <a:t> &lt;relation-name&gt;</a:t>
            </a:r>
            <a:br>
              <a:rPr lang="en-US" altLang="zh-CN"/>
            </a:br>
            <a:r>
              <a:rPr lang="en-US" altLang="zh-CN"/>
              <a:t>			(&lt;attribute-list&gt;)</a:t>
            </a:r>
          </a:p>
          <a:p>
            <a:pPr lvl="1">
              <a:buFont typeface="Monotype Sorts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E.g.:  </a:t>
            </a:r>
            <a:r>
              <a:rPr lang="en-US" altLang="zh-CN" b="1"/>
              <a:t>create index </a:t>
            </a:r>
            <a:r>
              <a:rPr lang="en-US" altLang="zh-CN" i="1"/>
              <a:t> dept_index </a:t>
            </a:r>
            <a:r>
              <a:rPr lang="en-US" altLang="zh-CN" b="1"/>
              <a:t>on</a:t>
            </a:r>
            <a:r>
              <a:rPr lang="en-US" altLang="zh-CN" i="1"/>
              <a:t> instructor (dept_name)</a:t>
            </a:r>
            <a:endParaRPr lang="en-US" altLang="zh-CN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Use </a:t>
            </a:r>
            <a:r>
              <a:rPr lang="en-US" altLang="zh-CN" b="1"/>
              <a:t>create unique index</a:t>
            </a:r>
            <a:r>
              <a:rPr lang="en-US" altLang="zh-CN"/>
              <a:t> to indirectly specify and enforce the condition that the search key is a candidate key is a candidate key.</a:t>
            </a:r>
          </a:p>
          <a:p>
            <a:pPr lvl="1"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Not really required if SQL </a:t>
            </a:r>
            <a:r>
              <a:rPr lang="en-US" altLang="zh-CN" b="1"/>
              <a:t>unique</a:t>
            </a:r>
            <a:r>
              <a:rPr lang="en-US" altLang="zh-CN"/>
              <a:t> integrity constraint is supported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To drop an index </a:t>
            </a:r>
          </a:p>
          <a:p>
            <a:pPr lvl="1">
              <a:buFont typeface="Monotype Sorts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			</a:t>
            </a:r>
            <a:r>
              <a:rPr lang="en-US" altLang="zh-CN" b="1"/>
              <a:t>drop index </a:t>
            </a:r>
            <a:r>
              <a:rPr lang="en-US" altLang="zh-CN"/>
              <a:t>&lt;index-name&gt;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zh-CN"/>
              <a:t>Most database systems allow specification of type of index, and clustering.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Rectangle 2">
            <a:extLst>
              <a:ext uri="{FF2B5EF4-FFF2-40B4-BE49-F238E27FC236}">
                <a16:creationId xmlns:a16="http://schemas.microsoft.com/office/drawing/2014/main" id="{8A390097-3D04-56E3-1D73-C01CA90D3AF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D90C55D5-C038-CD31-B22C-3D7E416811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>
            <a:extLst>
              <a:ext uri="{FF2B5EF4-FFF2-40B4-BE49-F238E27FC236}">
                <a16:creationId xmlns:a16="http://schemas.microsoft.com/office/drawing/2014/main" id="{5F3B6BB8-33EA-2680-E48F-D37F32B95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11.01</a:t>
            </a:r>
          </a:p>
        </p:txBody>
      </p:sp>
      <p:pic>
        <p:nvPicPr>
          <p:cNvPr id="167939" name="Picture 5">
            <a:extLst>
              <a:ext uri="{FF2B5EF4-FFF2-40B4-BE49-F238E27FC236}">
                <a16:creationId xmlns:a16="http://schemas.microsoft.com/office/drawing/2014/main" id="{073D6EB4-1062-1A61-F8C9-2628A1D4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955675"/>
            <a:ext cx="7886700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>
            <a:extLst>
              <a:ext uri="{FF2B5EF4-FFF2-40B4-BE49-F238E27FC236}">
                <a16:creationId xmlns:a16="http://schemas.microsoft.com/office/drawing/2014/main" id="{0BE8AA72-B0C5-D726-40B7-6A18C1597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11.15 </a:t>
            </a:r>
          </a:p>
        </p:txBody>
      </p:sp>
      <p:pic>
        <p:nvPicPr>
          <p:cNvPr id="169987" name="Picture 5">
            <a:extLst>
              <a:ext uri="{FF2B5EF4-FFF2-40B4-BE49-F238E27FC236}">
                <a16:creationId xmlns:a16="http://schemas.microsoft.com/office/drawing/2014/main" id="{86C79079-918A-75B6-8F61-B7529986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11250"/>
            <a:ext cx="8462963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234" name="Rectangle 2">
            <a:extLst>
              <a:ext uri="{FF2B5EF4-FFF2-40B4-BE49-F238E27FC236}">
                <a16:creationId xmlns:a16="http://schemas.microsoft.com/office/drawing/2014/main" id="{22A1D179-A085-83E1-6109-566E5C166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Partitioned Hashing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73AFEAD1-C140-6270-A946-2ADED7DB9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48500" cy="4114800"/>
          </a:xfrm>
        </p:spPr>
        <p:txBody>
          <a:bodyPr/>
          <a:lstStyle/>
          <a:p>
            <a:pPr>
              <a:tabLst>
                <a:tab pos="1774825" algn="l"/>
                <a:tab pos="3997325" algn="l"/>
              </a:tabLst>
            </a:pPr>
            <a:r>
              <a:rPr lang="en-US" altLang="zh-CN"/>
              <a:t>Hash values are split into segments that depend on each attribute of the search-key.</a:t>
            </a:r>
          </a:p>
          <a:p>
            <a:pPr>
              <a:buFont typeface="Monotype Sorts" charset="2"/>
              <a:buNone/>
              <a:tabLst>
                <a:tab pos="1774825" algn="l"/>
                <a:tab pos="3997325" algn="l"/>
              </a:tabLst>
            </a:pPr>
            <a:r>
              <a:rPr lang="en-US" altLang="zh-CN"/>
              <a:t>		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 i="1"/>
              <a:t>, A</a:t>
            </a:r>
            <a:r>
              <a:rPr lang="en-US" altLang="zh-CN" baseline="-25000"/>
              <a:t>2</a:t>
            </a:r>
            <a:r>
              <a:rPr lang="en-US" altLang="zh-CN"/>
              <a:t>, . . . , </a:t>
            </a:r>
            <a:r>
              <a:rPr lang="en-US" altLang="zh-CN" i="1"/>
              <a:t>A</a:t>
            </a:r>
            <a:r>
              <a:rPr lang="en-US" altLang="zh-CN" i="1" baseline="-25000"/>
              <a:t>n</a:t>
            </a:r>
            <a:r>
              <a:rPr lang="en-US" altLang="zh-CN" i="1"/>
              <a:t>) </a:t>
            </a:r>
            <a:r>
              <a:rPr lang="en-US" altLang="zh-CN"/>
              <a:t>for </a:t>
            </a:r>
            <a:r>
              <a:rPr lang="en-US" altLang="zh-CN" i="1"/>
              <a:t>n</a:t>
            </a:r>
            <a:r>
              <a:rPr lang="en-US" altLang="zh-CN"/>
              <a:t> attribute search-key</a:t>
            </a:r>
          </a:p>
          <a:p>
            <a:pPr>
              <a:tabLst>
                <a:tab pos="1774825" algn="l"/>
                <a:tab pos="3997325" algn="l"/>
              </a:tabLst>
            </a:pPr>
            <a:r>
              <a:rPr lang="en-US" altLang="zh-CN"/>
              <a:t>Example:  </a:t>
            </a:r>
            <a:r>
              <a:rPr lang="en-US" altLang="zh-CN" i="1"/>
              <a:t>n = </a:t>
            </a:r>
            <a:r>
              <a:rPr lang="en-US" altLang="zh-CN"/>
              <a:t>2, for </a:t>
            </a:r>
            <a:r>
              <a:rPr lang="en-US" altLang="zh-CN" i="1"/>
              <a:t>customer, </a:t>
            </a:r>
            <a:r>
              <a:rPr lang="en-US" altLang="zh-CN"/>
              <a:t> search-key being </a:t>
            </a:r>
            <a:br>
              <a:rPr lang="en-US" altLang="zh-CN"/>
            </a:br>
            <a:r>
              <a:rPr lang="en-US" altLang="zh-CN"/>
              <a:t>(</a:t>
            </a:r>
            <a:r>
              <a:rPr lang="en-US" altLang="zh-CN" i="1"/>
              <a:t>customer-street, customer-city</a:t>
            </a:r>
            <a:r>
              <a:rPr lang="en-US" altLang="zh-CN"/>
              <a:t>)</a:t>
            </a:r>
          </a:p>
          <a:p>
            <a:pPr>
              <a:buFont typeface="Monotype Sorts" charset="2"/>
              <a:buNone/>
              <a:tabLst>
                <a:tab pos="1774825" algn="l"/>
                <a:tab pos="3997325" algn="l"/>
              </a:tabLst>
            </a:pPr>
            <a:r>
              <a:rPr lang="en-US" altLang="zh-CN"/>
              <a:t>		</a:t>
            </a:r>
            <a:r>
              <a:rPr lang="en-US" altLang="zh-CN" i="1"/>
              <a:t>search-key value	hash value</a:t>
            </a:r>
            <a:br>
              <a:rPr lang="en-US" altLang="zh-CN" i="1"/>
            </a:br>
            <a:r>
              <a:rPr lang="en-US" altLang="zh-CN" i="1"/>
              <a:t>	</a:t>
            </a:r>
            <a:r>
              <a:rPr lang="en-US" altLang="zh-CN"/>
              <a:t>(Main, Harrison)	101 111</a:t>
            </a:r>
            <a:br>
              <a:rPr lang="en-US" altLang="zh-CN"/>
            </a:br>
            <a:r>
              <a:rPr lang="en-US" altLang="zh-CN"/>
              <a:t>	(Main, Brooklyn)	101 001</a:t>
            </a:r>
            <a:br>
              <a:rPr lang="en-US" altLang="zh-CN"/>
            </a:br>
            <a:r>
              <a:rPr lang="en-US" altLang="zh-CN"/>
              <a:t>	(Park, Palo Alto)	010 010</a:t>
            </a:r>
            <a:br>
              <a:rPr lang="en-US" altLang="zh-CN"/>
            </a:br>
            <a:r>
              <a:rPr lang="en-US" altLang="zh-CN"/>
              <a:t>	(Spring, Brooklyn)	001 001</a:t>
            </a:r>
            <a:br>
              <a:rPr lang="en-US" altLang="zh-CN"/>
            </a:br>
            <a:r>
              <a:rPr lang="en-US" altLang="zh-CN"/>
              <a:t>	(Alma, Palo Alto)	110 010</a:t>
            </a:r>
          </a:p>
          <a:p>
            <a:pPr>
              <a:tabLst>
                <a:tab pos="1774825" algn="l"/>
                <a:tab pos="3997325" algn="l"/>
              </a:tabLst>
            </a:pPr>
            <a:r>
              <a:rPr lang="en-US" altLang="zh-CN"/>
              <a:t>To answer equality query on single attribute, need to look up multiple buckets.  Similar in effect to grid files.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2">
            <a:extLst>
              <a:ext uri="{FF2B5EF4-FFF2-40B4-BE49-F238E27FC236}">
                <a16:creationId xmlns:a16="http://schemas.microsoft.com/office/drawing/2014/main" id="{A1866B8E-C863-5B49-2386-D269D7552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Grid Files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795703AF-A3B8-EE3C-A9FD-A3A14243B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464425" cy="5232400"/>
          </a:xfrm>
        </p:spPr>
        <p:txBody>
          <a:bodyPr/>
          <a:lstStyle/>
          <a:p>
            <a:r>
              <a:rPr lang="en-US" altLang="zh-CN"/>
              <a:t>Structure used to speed the processing of general multiple search-key queries involving one or more comparison operators.</a:t>
            </a:r>
          </a:p>
          <a:p>
            <a:r>
              <a:rPr lang="en-US" altLang="zh-CN"/>
              <a:t>The </a:t>
            </a:r>
            <a:r>
              <a:rPr lang="en-US" altLang="zh-CN">
                <a:solidFill>
                  <a:schemeClr val="tx2"/>
                </a:solidFill>
              </a:rPr>
              <a:t>grid file</a:t>
            </a:r>
            <a:r>
              <a:rPr lang="en-US" altLang="zh-CN"/>
              <a:t> has a single grid array and one linear scale for each search-key attribute.  The grid array has number of dimensions equal to number of search-key attributes.</a:t>
            </a:r>
          </a:p>
          <a:p>
            <a:r>
              <a:rPr lang="en-US" altLang="zh-CN"/>
              <a:t>Multiple cells of grid array can point to same bucket</a:t>
            </a:r>
          </a:p>
          <a:p>
            <a:r>
              <a:rPr lang="en-US" altLang="zh-CN"/>
              <a:t>To find the bucket for a search-key value, locate the row and column of its cell using the linear scales and follow pointer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Rectangle 2">
            <a:extLst>
              <a:ext uri="{FF2B5EF4-FFF2-40B4-BE49-F238E27FC236}">
                <a16:creationId xmlns:a16="http://schemas.microsoft.com/office/drawing/2014/main" id="{03A49C35-73B4-C32D-FB1E-E9C141093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Example Grid File for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account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76131" name="Picture 3">
            <a:extLst>
              <a:ext uri="{FF2B5EF4-FFF2-40B4-BE49-F238E27FC236}">
                <a16:creationId xmlns:a16="http://schemas.microsoft.com/office/drawing/2014/main" id="{5D280B8E-0DA3-2E1E-CA8E-224C76505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6027" r="410" b="6575"/>
          <a:stretch>
            <a:fillRect/>
          </a:stretch>
        </p:blipFill>
        <p:spPr bwMode="auto">
          <a:xfrm>
            <a:off x="1285875" y="1135063"/>
            <a:ext cx="6896100" cy="455771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>
            <a:extLst>
              <a:ext uri="{FF2B5EF4-FFF2-40B4-BE49-F238E27FC236}">
                <a16:creationId xmlns:a16="http://schemas.microsoft.com/office/drawing/2014/main" id="{16DB2CCE-06B7-4F2D-FFB0-5316BBA2D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Queries on a Grid File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60A06DBB-1370-1689-175C-84370A612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 grid file on two attributes </a:t>
            </a:r>
            <a:r>
              <a:rPr lang="en-US" altLang="zh-CN" i="1"/>
              <a:t>A</a:t>
            </a:r>
            <a:r>
              <a:rPr lang="en-US" altLang="zh-CN"/>
              <a:t> and </a:t>
            </a:r>
            <a:r>
              <a:rPr lang="en-US" altLang="zh-CN" i="1"/>
              <a:t>B</a:t>
            </a:r>
            <a:r>
              <a:rPr lang="en-US" altLang="zh-CN"/>
              <a:t> can handle queries of all following forms </a:t>
            </a:r>
            <a:r>
              <a:rPr lang="en-US" altLang="zh-CN">
                <a:sym typeface="Symbol" panose="05050102010706020507" pitchFamily="18" charset="2"/>
              </a:rPr>
              <a:t>with reasonable efficiency</a:t>
            </a:r>
            <a:r>
              <a:rPr lang="en-US" altLang="zh-CN"/>
              <a:t> </a:t>
            </a:r>
          </a:p>
          <a:p>
            <a:pPr lvl="1"/>
            <a:r>
              <a:rPr lang="en-US" altLang="zh-CN"/>
              <a:t>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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>
                <a:sym typeface="Symbol" panose="05050102010706020507" pitchFamily="18" charset="2"/>
              </a:rPr>
              <a:t> 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  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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>
                <a:sym typeface="Symbol" panose="05050102010706020507" pitchFamily="18" charset="2"/>
              </a:rPr>
              <a:t> 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),.</a:t>
            </a:r>
          </a:p>
          <a:p>
            <a:r>
              <a:rPr lang="en-US" altLang="zh-CN">
                <a:sym typeface="Symbol" panose="05050102010706020507" pitchFamily="18" charset="2"/>
              </a:rPr>
              <a:t>E.g., to answer (</a:t>
            </a:r>
            <a:r>
              <a:rPr lang="en-US" altLang="zh-CN" i="1"/>
              <a:t>a</a:t>
            </a:r>
            <a:r>
              <a:rPr lang="en-US" altLang="zh-CN" baseline="-25000"/>
              <a:t>1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A </a:t>
            </a:r>
            <a:r>
              <a:rPr lang="en-US" altLang="zh-CN">
                <a:sym typeface="Symbol" panose="05050102010706020507" pitchFamily="18" charset="2"/>
              </a:rPr>
              <a:t> </a:t>
            </a:r>
            <a:r>
              <a:rPr lang="en-US" altLang="zh-CN" i="1">
                <a:sym typeface="Symbol" panose="05050102010706020507" pitchFamily="18" charset="2"/>
              </a:rPr>
              <a:t>a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   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 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>
                <a:sym typeface="Symbol" panose="05050102010706020507" pitchFamily="18" charset="2"/>
              </a:rPr>
              <a:t>  </a:t>
            </a:r>
            <a:r>
              <a:rPr lang="en-US" altLang="zh-CN" i="1">
                <a:sym typeface="Symbol" panose="05050102010706020507" pitchFamily="18" charset="2"/>
              </a:rPr>
              <a:t>b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en-US" altLang="zh-CN">
                <a:sym typeface="Symbol" panose="05050102010706020507" pitchFamily="18" charset="2"/>
              </a:rPr>
              <a:t>), use linear scales to find corresponding candidate grid array cells, and look up all the buckets pointed to from those cells.</a:t>
            </a:r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>
            <a:extLst>
              <a:ext uri="{FF2B5EF4-FFF2-40B4-BE49-F238E27FC236}">
                <a16:creationId xmlns:a16="http://schemas.microsoft.com/office/drawing/2014/main" id="{B5A10893-604C-D386-9A5E-7BB3A48FC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Sparse Index Files (Cont.)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B10BCB0-145E-2A6A-8B31-D49E21BB8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Compared to dense indices:</a:t>
            </a:r>
          </a:p>
          <a:p>
            <a:pPr lvl="1"/>
            <a:r>
              <a:rPr lang="en-US" altLang="zh-CN"/>
              <a:t>Less space and less maintenance overhead for insertions and deletions.</a:t>
            </a:r>
          </a:p>
          <a:p>
            <a:pPr lvl="1"/>
            <a:r>
              <a:rPr lang="en-US" altLang="zh-CN"/>
              <a:t>Generally slower than dense index for locating records.</a:t>
            </a:r>
          </a:p>
          <a:p>
            <a:r>
              <a:rPr lang="en-US" altLang="zh-CN" b="1"/>
              <a:t>Good tradeoff</a:t>
            </a:r>
            <a:r>
              <a:rPr lang="en-US" altLang="zh-CN"/>
              <a:t>: sparse index with an index entry for every block in file, corresponding to least search-key value in the block.</a:t>
            </a:r>
          </a:p>
        </p:txBody>
      </p:sp>
      <p:grpSp>
        <p:nvGrpSpPr>
          <p:cNvPr id="21508" name="Group 8">
            <a:extLst>
              <a:ext uri="{FF2B5EF4-FFF2-40B4-BE49-F238E27FC236}">
                <a16:creationId xmlns:a16="http://schemas.microsoft.com/office/drawing/2014/main" id="{680D15AF-94F8-AF43-D288-7A95C30DDD78}"/>
              </a:ext>
            </a:extLst>
          </p:cNvPr>
          <p:cNvGrpSpPr>
            <a:grpSpLocks/>
          </p:cNvGrpSpPr>
          <p:nvPr/>
        </p:nvGrpSpPr>
        <p:grpSpPr bwMode="auto">
          <a:xfrm>
            <a:off x="3009900" y="3348038"/>
            <a:ext cx="3024188" cy="2862262"/>
            <a:chOff x="3486" y="2060"/>
            <a:chExt cx="1905" cy="1803"/>
          </a:xfrm>
        </p:grpSpPr>
        <p:pic>
          <p:nvPicPr>
            <p:cNvPr id="21509" name="Picture 5">
              <a:extLst>
                <a:ext uri="{FF2B5EF4-FFF2-40B4-BE49-F238E27FC236}">
                  <a16:creationId xmlns:a16="http://schemas.microsoft.com/office/drawing/2014/main" id="{4F4ADB65-AD82-70A2-7741-DA21E955A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5" b="53145"/>
            <a:stretch>
              <a:fillRect/>
            </a:stretch>
          </p:blipFill>
          <p:spPr bwMode="auto">
            <a:xfrm>
              <a:off x="3517" y="2060"/>
              <a:ext cx="1874" cy="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0" name="Rectangle 6">
              <a:extLst>
                <a:ext uri="{FF2B5EF4-FFF2-40B4-BE49-F238E27FC236}">
                  <a16:creationId xmlns:a16="http://schemas.microsoft.com/office/drawing/2014/main" id="{E923E275-865A-1648-4CDE-B3404F7A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2999"/>
              <a:ext cx="794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/>
            </a:p>
          </p:txBody>
        </p:sp>
        <p:sp>
          <p:nvSpPr>
            <p:cNvPr id="21511" name="Rectangle 7">
              <a:extLst>
                <a:ext uri="{FF2B5EF4-FFF2-40B4-BE49-F238E27FC236}">
                  <a16:creationId xmlns:a16="http://schemas.microsoft.com/office/drawing/2014/main" id="{BA172B1A-F309-7C44-10E8-E120A4104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360"/>
              <a:ext cx="1046" cy="4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zh-CN"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666" name="Rectangle 2">
            <a:extLst>
              <a:ext uri="{FF2B5EF4-FFF2-40B4-BE49-F238E27FC236}">
                <a16:creationId xmlns:a16="http://schemas.microsoft.com/office/drawing/2014/main" id="{ED3C2B9F-138E-6F16-AA39-57AD170BAC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Grid Files (Cont.)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FDEA3486-B336-E8C3-733D-A500AC05AE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53325" cy="4665662"/>
          </a:xfrm>
        </p:spPr>
        <p:txBody>
          <a:bodyPr/>
          <a:lstStyle/>
          <a:p>
            <a:r>
              <a:rPr lang="en-US" altLang="zh-CN"/>
              <a:t>During insertion, if a bucket becomes full, new bucket can be created if more than one cell points to it. </a:t>
            </a:r>
          </a:p>
          <a:p>
            <a:pPr lvl="1"/>
            <a:r>
              <a:rPr lang="en-US" altLang="zh-CN"/>
              <a:t>Idea similar to extendable hashing, but on multiple dimensions</a:t>
            </a:r>
          </a:p>
          <a:p>
            <a:pPr lvl="1"/>
            <a:r>
              <a:rPr lang="en-US" altLang="zh-CN"/>
              <a:t> If only one cell points to it, either an overflow bucket must be created or the grid size must be increased</a:t>
            </a:r>
            <a:endParaRPr lang="en-US" altLang="zh-CN">
              <a:sym typeface="Symbol" panose="05050102010706020507" pitchFamily="18" charset="2"/>
            </a:endParaRPr>
          </a:p>
          <a:p>
            <a:r>
              <a:rPr lang="en-US" altLang="zh-CN">
                <a:sym typeface="Symbol" panose="05050102010706020507" pitchFamily="18" charset="2"/>
              </a:rPr>
              <a:t>Linear scales must be chosen to uniformly distribute records across cells. 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 Otherwise there will be too many overflow buckets.</a:t>
            </a:r>
          </a:p>
          <a:p>
            <a:r>
              <a:rPr lang="en-US" altLang="zh-CN">
                <a:sym typeface="Symbol" panose="05050102010706020507" pitchFamily="18" charset="2"/>
              </a:rPr>
              <a:t>Periodic re-organization to increase grid size will help.</a:t>
            </a:r>
          </a:p>
          <a:p>
            <a:pPr lvl="1"/>
            <a:r>
              <a:rPr lang="en-US" altLang="zh-CN">
                <a:sym typeface="Symbol" panose="05050102010706020507" pitchFamily="18" charset="2"/>
              </a:rPr>
              <a:t>But reorganization can be very expensive.</a:t>
            </a:r>
          </a:p>
          <a:p>
            <a:r>
              <a:rPr lang="en-US" altLang="zh-CN">
                <a:sym typeface="Symbol" panose="05050102010706020507" pitchFamily="18" charset="2"/>
              </a:rPr>
              <a:t>Space overhead of grid array can be high.</a:t>
            </a:r>
          </a:p>
          <a:p>
            <a:r>
              <a:rPr lang="en-US" altLang="zh-CN">
                <a:sym typeface="Symbol" panose="05050102010706020507" pitchFamily="18" charset="2"/>
              </a:rPr>
              <a:t>R-trees (Chapter 23) are an alternative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37062</TotalTime>
  <Words>6903</Words>
  <Application>Microsoft Office PowerPoint</Application>
  <PresentationFormat>全屏显示(4:3)</PresentationFormat>
  <Paragraphs>648</Paragraphs>
  <Slides>90</Slides>
  <Notes>83</Notes>
  <HiddenSlides>0</HiddenSlides>
  <MMClips>0</MMClips>
  <ScaleCrop>false</ScaleCrop>
  <HeadingPairs>
    <vt:vector size="10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90</vt:i4>
      </vt:variant>
      <vt:variant>
        <vt:lpstr>自定义放映</vt:lpstr>
      </vt:variant>
      <vt:variant>
        <vt:i4>1</vt:i4>
      </vt:variant>
    </vt:vector>
  </HeadingPairs>
  <TitlesOfParts>
    <vt:vector size="102" baseType="lpstr">
      <vt:lpstr>Helvetica</vt:lpstr>
      <vt:lpstr>MS PGothic</vt:lpstr>
      <vt:lpstr>Arial</vt:lpstr>
      <vt:lpstr>Monotype Sorts</vt:lpstr>
      <vt:lpstr>Webdings</vt:lpstr>
      <vt:lpstr>Times New Roman</vt:lpstr>
      <vt:lpstr>Wingdings</vt:lpstr>
      <vt:lpstr>Symbol</vt:lpstr>
      <vt:lpstr>2_db-5-grey</vt:lpstr>
      <vt:lpstr>Microsoft Equation 3.0</vt:lpstr>
      <vt:lpstr>Microsoft Clip Gallery</vt:lpstr>
      <vt:lpstr>Chapter 11: Indexing and Hashing</vt:lpstr>
      <vt:lpstr>Chapter 11:  Indexing and Hashing</vt:lpstr>
      <vt:lpstr>Basic Concepts</vt:lpstr>
      <vt:lpstr>Index Evaluation Metrics</vt:lpstr>
      <vt:lpstr>Ordered Indices（顺序索引）</vt:lpstr>
      <vt:lpstr>Dense Index Files（稠密索引）</vt:lpstr>
      <vt:lpstr>Dense Index Files (Cont.)</vt:lpstr>
      <vt:lpstr>Sparse Index Files（稀疏索引）</vt:lpstr>
      <vt:lpstr>Sparse Index Files (Cont.)</vt:lpstr>
      <vt:lpstr>Multilevel Index（多级索引）</vt:lpstr>
      <vt:lpstr>Multilevel Index (Cont.)</vt:lpstr>
      <vt:lpstr>Index Update:  Deletion</vt:lpstr>
      <vt:lpstr>Index Update:  Insertion</vt:lpstr>
      <vt:lpstr>Secondary Indices（辅助索引）</vt:lpstr>
      <vt:lpstr>Secondary Indices Example</vt:lpstr>
      <vt:lpstr>Primary and Secondary Indices</vt:lpstr>
      <vt:lpstr>B+-Tree Index Files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Observations about B+-trees</vt:lpstr>
      <vt:lpstr>Queries on B+-Trees</vt:lpstr>
      <vt:lpstr>Handling Duplicates</vt:lpstr>
      <vt:lpstr>Handling Duplicates</vt:lpstr>
      <vt:lpstr>Queries on B+-Trees (Cont.)</vt:lpstr>
      <vt:lpstr>Updates on B+-Trees:  Insertion</vt:lpstr>
      <vt:lpstr>Updates on B+-Trees:  Insertion (Cont.)</vt:lpstr>
      <vt:lpstr>B+-Tree  Insertion</vt:lpstr>
      <vt:lpstr>B+-Tree  Insertion</vt:lpstr>
      <vt:lpstr>Insertion in B+-Trees (Cont.)</vt:lpstr>
      <vt:lpstr>Updates on B+-Trees: Deletion</vt:lpstr>
      <vt:lpstr>Updates on B+-Trees:  Deletion</vt:lpstr>
      <vt:lpstr>Examples of B+-Tree Deletion</vt:lpstr>
      <vt:lpstr>Examples of B+-Tree Deletion (Cont.)</vt:lpstr>
      <vt:lpstr>Example of B+-tree Deletion (Cont.)</vt:lpstr>
      <vt:lpstr>Non-Unique Search Keys</vt:lpstr>
      <vt:lpstr>B+-Tree File Organization</vt:lpstr>
      <vt:lpstr>B+-Tree File Organization (Cont.)</vt:lpstr>
      <vt:lpstr>Other Issues in Indexing</vt:lpstr>
      <vt:lpstr>Indexing Strings</vt:lpstr>
      <vt:lpstr>Bulk Loading and Bottom-Up Build</vt:lpstr>
      <vt:lpstr>B-Tree Index Files</vt:lpstr>
      <vt:lpstr>B-Tree Index File Example</vt:lpstr>
      <vt:lpstr>B-Tree Index Files (Cont.)</vt:lpstr>
      <vt:lpstr>Multiple-Key Access</vt:lpstr>
      <vt:lpstr>Indices on Multiple Keys</vt:lpstr>
      <vt:lpstr>Indices on Multiple Attributes</vt:lpstr>
      <vt:lpstr>Other Features</vt:lpstr>
      <vt:lpstr>Hashing</vt:lpstr>
      <vt:lpstr>Static Hashing</vt:lpstr>
      <vt:lpstr>Example of Hash File Organization</vt:lpstr>
      <vt:lpstr>Example of Hash File Organization </vt:lpstr>
      <vt:lpstr>Hash Functions</vt:lpstr>
      <vt:lpstr>Handling of Bucket Overflows</vt:lpstr>
      <vt:lpstr>Handling of Bucket Overflows (Cont.)</vt:lpstr>
      <vt:lpstr>Hash Indices</vt:lpstr>
      <vt:lpstr>Example of Hash Index</vt:lpstr>
      <vt:lpstr>Deficiencies of Static Hashing</vt:lpstr>
      <vt:lpstr>Dynamic Hashing</vt:lpstr>
      <vt:lpstr>General Extendable Hash Structure </vt:lpstr>
      <vt:lpstr>Use of Extendable Hash Structure</vt:lpstr>
      <vt:lpstr>Insertion in Extendable Hash Structure (Cont) </vt:lpstr>
      <vt:lpstr>Deletion in Extendable Hash Structure</vt:lpstr>
      <vt:lpstr>Use of Extendable Hash Structure:  Example</vt:lpstr>
      <vt:lpstr>Example (Cont.)</vt:lpstr>
      <vt:lpstr>Example (Cont.)</vt:lpstr>
      <vt:lpstr>Example (Cont.)</vt:lpstr>
      <vt:lpstr>Example (Cont.)</vt:lpstr>
      <vt:lpstr>Example (Cont.)</vt:lpstr>
      <vt:lpstr>Example (Cont.)</vt:lpstr>
      <vt:lpstr>Example (Cont.)</vt:lpstr>
      <vt:lpstr>Extendable Hashing vs. Other Schemes</vt:lpstr>
      <vt:lpstr>Comparison of Ordered Indexing and Hashing</vt:lpstr>
      <vt:lpstr>Bitmap Indices</vt:lpstr>
      <vt:lpstr>Bitmap Indices (Cont.)</vt:lpstr>
      <vt:lpstr>Bitmap Indices (Cont.)</vt:lpstr>
      <vt:lpstr>Bitmap Indices (Cont.)</vt:lpstr>
      <vt:lpstr>Efficient Implementation of Bitmap Operations</vt:lpstr>
      <vt:lpstr>Index Definition in SQL</vt:lpstr>
      <vt:lpstr>End of Chapter</vt:lpstr>
      <vt:lpstr>Figure 11.01</vt:lpstr>
      <vt:lpstr>Figure 11.15 </vt:lpstr>
      <vt:lpstr>Partitioned Hashing</vt:lpstr>
      <vt:lpstr>Grid Files</vt:lpstr>
      <vt:lpstr>Example Grid File for account</vt:lpstr>
      <vt:lpstr>Queries on a Grid File</vt:lpstr>
      <vt:lpstr>Grid Files (Cont.)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歌 高</cp:lastModifiedBy>
  <cp:revision>260</cp:revision>
  <cp:lastPrinted>2005-01-10T21:51:57Z</cp:lastPrinted>
  <dcterms:created xsi:type="dcterms:W3CDTF">2009-12-23T00:01:06Z</dcterms:created>
  <dcterms:modified xsi:type="dcterms:W3CDTF">2022-06-14T01:38:52Z</dcterms:modified>
</cp:coreProperties>
</file>